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141411286" r:id="rId2"/>
    <p:sldId id="2141411293" r:id="rId3"/>
    <p:sldId id="2141411290" r:id="rId4"/>
    <p:sldId id="2141411309" r:id="rId5"/>
    <p:sldId id="2141411294" r:id="rId6"/>
    <p:sldId id="2141411289" r:id="rId7"/>
    <p:sldId id="2141411295" r:id="rId8"/>
    <p:sldId id="2141411296" r:id="rId9"/>
    <p:sldId id="2141411288" r:id="rId10"/>
    <p:sldId id="2141411297" r:id="rId11"/>
    <p:sldId id="2141411292" r:id="rId12"/>
    <p:sldId id="2076138482" r:id="rId13"/>
    <p:sldId id="2076138485" r:id="rId14"/>
    <p:sldId id="2076138489" r:id="rId15"/>
    <p:sldId id="2076138490" r:id="rId16"/>
    <p:sldId id="2076138494" r:id="rId17"/>
    <p:sldId id="2076138491" r:id="rId18"/>
    <p:sldId id="2076138492" r:id="rId19"/>
    <p:sldId id="2141411298" r:id="rId20"/>
    <p:sldId id="2076138472" r:id="rId21"/>
    <p:sldId id="2076138488" r:id="rId22"/>
    <p:sldId id="2141411300" r:id="rId23"/>
    <p:sldId id="311" r:id="rId24"/>
    <p:sldId id="2141411301" r:id="rId25"/>
    <p:sldId id="2141411302" r:id="rId26"/>
    <p:sldId id="2141411303" r:id="rId27"/>
    <p:sldId id="2141411304" r:id="rId28"/>
    <p:sldId id="2141411305" r:id="rId29"/>
    <p:sldId id="2076138495" r:id="rId30"/>
    <p:sldId id="2076138496" r:id="rId31"/>
    <p:sldId id="2076138497" r:id="rId32"/>
    <p:sldId id="2141411306" r:id="rId33"/>
    <p:sldId id="2141411308" r:id="rId34"/>
    <p:sldId id="214746852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3" autoAdjust="0"/>
    <p:restoredTop sz="94660"/>
  </p:normalViewPr>
  <p:slideViewPr>
    <p:cSldViewPr snapToGrid="0">
      <p:cViewPr varScale="1">
        <p:scale>
          <a:sx n="96" d="100"/>
          <a:sy n="96" d="100"/>
        </p:scale>
        <p:origin x="72"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04A855-48C9-4C61-B956-6ED6A5700293}" type="datetimeFigureOut">
              <a:rPr lang="en-US" smtClean="0"/>
              <a:t>8/24/2022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A68E3-B1FC-4350-9794-02EA7668622B}" type="slidenum">
              <a:rPr lang="en-US" smtClean="0"/>
              <a:t>‹#›</a:t>
            </a:fld>
            <a:endParaRPr lang="en-US"/>
          </a:p>
        </p:txBody>
      </p:sp>
    </p:spTree>
    <p:extLst>
      <p:ext uri="{BB962C8B-B14F-4D97-AF65-F5344CB8AC3E}">
        <p14:creationId xmlns:p14="http://schemas.microsoft.com/office/powerpoint/2010/main" val="1231124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to Azure Dev Day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6563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7E574A-EE6E-4E76-81F7-0F99E9FE58FA}" type="datetime8">
              <a:rPr lang="en-US" smtClean="0"/>
              <a:t>8/24/2022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748326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indent="0">
              <a:buFont typeface="Arial" panose="020B0604020202020204" pitchFamily="34" charset="0"/>
              <a:buNone/>
            </a:pPr>
            <a:r>
              <a:rPr lang="en-US"/>
              <a:t>Let’s ask ourselves the question… How do I host my web app in Azure?</a:t>
            </a:r>
          </a:p>
          <a:p>
            <a:pPr marL="0" indent="0">
              <a:buFont typeface="Arial" panose="020B0604020202020204" pitchFamily="34" charset="0"/>
              <a:buNone/>
            </a:pPr>
            <a:endParaRPr lang="en-US"/>
          </a:p>
          <a:p>
            <a:pPr marL="0" indent="0">
              <a:buFont typeface="Arial" panose="020B0604020202020204" pitchFamily="34" charset="0"/>
              <a:buNone/>
            </a:pPr>
            <a:r>
              <a:rPr lang="en-US"/>
              <a:t>There is more than one service that can provide app hosting. </a:t>
            </a:r>
          </a:p>
          <a:p>
            <a:pPr marL="0" indent="0">
              <a:buFont typeface="Arial" panose="020B0604020202020204" pitchFamily="34" charset="0"/>
              <a:buNone/>
            </a:pPr>
            <a:endParaRPr lang="en-US"/>
          </a:p>
          <a:p>
            <a:pPr marL="0" indent="0">
              <a:buFont typeface="Arial" panose="020B0604020202020204" pitchFamily="34" charset="0"/>
              <a:buNone/>
            </a:pPr>
            <a:r>
              <a:rPr lang="en-US"/>
              <a:t>Today we will cover Azure App Service. </a:t>
            </a:r>
          </a:p>
          <a:p>
            <a:pPr marL="0" indent="0">
              <a:buFont typeface="Arial" panose="020B0604020202020204" pitchFamily="34" charset="0"/>
              <a:buNone/>
            </a:pPr>
            <a:endParaRPr lang="en-US"/>
          </a:p>
          <a:p>
            <a:pPr marL="0" indent="0">
              <a:buFont typeface="Arial" panose="020B0604020202020204" pitchFamily="34" charset="0"/>
              <a:buNone/>
            </a:pPr>
            <a:r>
              <a:rPr lang="en-US"/>
              <a:t>The platform supports a lot of different native web frameworks and languages.</a:t>
            </a:r>
          </a:p>
          <a:p>
            <a:pPr marL="0" indent="0">
              <a:buFont typeface="Arial" panose="020B0604020202020204" pitchFamily="34" charset="0"/>
              <a:buNone/>
            </a:pPr>
            <a:endParaRPr lang="en-US"/>
          </a:p>
          <a:p>
            <a:pPr marL="0" indent="0">
              <a:buFont typeface="Arial" panose="020B0604020202020204" pitchFamily="34" charset="0"/>
              <a:buNone/>
            </a:pPr>
            <a:r>
              <a:rPr lang="en-US"/>
              <a:t>If App Service doesn’t support what you use out-of-the box (like a Golang Gin App),</a:t>
            </a:r>
          </a:p>
          <a:p>
            <a:pPr marL="0" indent="0">
              <a:buFont typeface="Arial" panose="020B0604020202020204" pitchFamily="34" charset="0"/>
              <a:buNone/>
            </a:pPr>
            <a:endParaRPr lang="en-US"/>
          </a:p>
          <a:p>
            <a:pPr marL="0" indent="0">
              <a:buFont typeface="Arial" panose="020B0604020202020204" pitchFamily="34" charset="0"/>
              <a:buNone/>
            </a:pPr>
            <a:r>
              <a:rPr lang="en-US"/>
              <a:t>Or if you prefer to containerize your web apps. There is also an option to host containerized apps on App Service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985940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Let’s take a look at a standard web solution. This solution might have</a:t>
            </a:r>
          </a:p>
          <a:p>
            <a:pPr marL="384432" lvl="1" indent="-171450">
              <a:buFont typeface="Arial" panose="020B0604020202020204" pitchFamily="34" charset="0"/>
              <a:buChar char="•"/>
            </a:pPr>
            <a:r>
              <a:rPr lang="en-US"/>
              <a:t>A server-side app</a:t>
            </a:r>
          </a:p>
          <a:p>
            <a:pPr marL="384432" lvl="1" indent="-171450">
              <a:buFont typeface="Arial" panose="020B0604020202020204" pitchFamily="34" charset="0"/>
              <a:buChar char="•"/>
            </a:pPr>
            <a:r>
              <a:rPr lang="en-US"/>
              <a:t>A database</a:t>
            </a:r>
          </a:p>
          <a:p>
            <a:pPr marL="384432" lvl="1" indent="-171450">
              <a:buFont typeface="Arial" panose="020B0604020202020204" pitchFamily="34" charset="0"/>
              <a:buChar char="•"/>
            </a:pPr>
            <a:r>
              <a:rPr lang="en-US"/>
              <a:t>And file storage</a:t>
            </a:r>
          </a:p>
          <a:p>
            <a:pPr marL="171450" lvl="0" indent="-171450">
              <a:buFont typeface="Arial" panose="020B0604020202020204" pitchFamily="34" charset="0"/>
              <a:buChar char="•"/>
            </a:pPr>
            <a:r>
              <a:rPr lang="en-US"/>
              <a:t>Well, Hosting this solution in Azure could look like this</a:t>
            </a:r>
          </a:p>
          <a:p>
            <a:pPr marL="384432" lvl="1" indent="-171450">
              <a:buFont typeface="Arial" panose="020B0604020202020204" pitchFamily="34" charset="0"/>
              <a:buChar char="•"/>
            </a:pPr>
            <a:r>
              <a:rPr lang="en-US"/>
              <a:t>Azure App Service for hosting the web app</a:t>
            </a:r>
          </a:p>
          <a:p>
            <a:pPr marL="384432" lvl="1" indent="-171450">
              <a:buFont typeface="Arial" panose="020B0604020202020204" pitchFamily="34" charset="0"/>
              <a:buChar char="•"/>
            </a:pPr>
            <a:r>
              <a:rPr lang="en-US"/>
              <a:t>Azure SQL Database for hosting the database</a:t>
            </a:r>
          </a:p>
          <a:p>
            <a:pPr marL="384432" lvl="1" indent="-171450">
              <a:buFont typeface="Arial" panose="020B0604020202020204" pitchFamily="34" charset="0"/>
              <a:buChar char="•"/>
            </a:pPr>
            <a:r>
              <a:rPr lang="en-US"/>
              <a:t>Azure Storage Account Blob Containers for hosting the files</a:t>
            </a:r>
          </a:p>
          <a:p>
            <a:pPr marL="171450" indent="-171450">
              <a:buFont typeface="Arial" panose="020B0604020202020204" pitchFamily="34" charset="0"/>
              <a:buChar char="•"/>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376378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An App Service sometimes called a Web App and is hosted on an App Service Plan</a:t>
            </a:r>
          </a:p>
          <a:p>
            <a:pPr marL="171450" indent="-171450">
              <a:buFont typeface="Arial" panose="020B0604020202020204" pitchFamily="34" charset="0"/>
              <a:buChar char="•"/>
            </a:pPr>
            <a:r>
              <a:rPr lang="en-US"/>
              <a:t>Each App Service Plan is a set of virtual machines (called instances)</a:t>
            </a:r>
          </a:p>
          <a:p>
            <a:pPr marL="384432" lvl="1" indent="-171450">
              <a:buFont typeface="Arial" panose="020B0604020202020204" pitchFamily="34" charset="0"/>
              <a:buChar char="•"/>
            </a:pPr>
            <a:r>
              <a:rPr lang="en-US"/>
              <a:t>Each App Service hosted on an App Service Plan has an instance of the app running on each instance in the plan</a:t>
            </a:r>
          </a:p>
          <a:p>
            <a:pPr marL="384432" lvl="1" indent="-171450">
              <a:buFont typeface="Arial" panose="020B0604020202020204" pitchFamily="34" charset="0"/>
              <a:buChar char="•"/>
            </a:pPr>
            <a:r>
              <a:rPr lang="en-US"/>
              <a:t>Requests to an App Service get load-balanced across all instances in the plan</a:t>
            </a:r>
          </a:p>
          <a:p>
            <a:pPr marL="384432" lvl="1" indent="-171450">
              <a:buFont typeface="Arial" panose="020B0604020202020204" pitchFamily="34" charset="0"/>
              <a:buChar char="•"/>
            </a:pPr>
            <a:r>
              <a:rPr lang="en-US"/>
              <a:t>The App Service Plan has specific computing sizes to choose from (called a </a:t>
            </a:r>
            <a:r>
              <a:rPr lang="en-US" err="1"/>
              <a:t>sku</a:t>
            </a:r>
            <a:r>
              <a:rPr lang="en-US"/>
              <a:t>)</a:t>
            </a:r>
          </a:p>
          <a:p>
            <a:pPr marL="384432" lvl="1" indent="-171450">
              <a:buFont typeface="Arial" panose="020B0604020202020204" pitchFamily="34" charset="0"/>
              <a:buChar char="•"/>
            </a:pPr>
            <a:r>
              <a:rPr lang="en-US"/>
              <a:t>App Service Plans can host either Linux or Windows VMs</a:t>
            </a:r>
          </a:p>
          <a:p>
            <a:pPr marL="171450" lvl="0" indent="-171450">
              <a:buFont typeface="Arial" panose="020B0604020202020204" pitchFamily="34" charset="0"/>
              <a:buChar char="•"/>
            </a:pPr>
            <a:r>
              <a:rPr lang="en-US"/>
              <a:t>Multiple App Services can run on a single App Service Plan</a:t>
            </a:r>
          </a:p>
          <a:p>
            <a:pPr marL="384432" lvl="1" indent="-171450">
              <a:buFont typeface="Arial" panose="020B0604020202020204" pitchFamily="34" charset="0"/>
              <a:buChar char="•"/>
            </a:pPr>
            <a:r>
              <a:rPr lang="en-US"/>
              <a:t>Each App Service could host a different web app language/framework as long as it works on the OS.</a:t>
            </a:r>
          </a:p>
          <a:p>
            <a:pPr marL="384432" lvl="1" indent="-171450">
              <a:buFont typeface="Arial" panose="020B0604020202020204" pitchFamily="34" charset="0"/>
              <a:buChar char="•"/>
            </a:pPr>
            <a:r>
              <a:rPr lang="en-US"/>
              <a:t>The OS is set at the App Service Plan whereas the language/framework is set at the web app.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81137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One of the feature of Azure App Service that we will talk about is scaling. There are 2 type of scaling methods, Automated or Manual.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 setup up the automated scaling, then the app plan will add or remove instances bases on load characteristics (like CPU or memory utilization).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On the other hand, manual says it all. You can manually increase or decrease instance count to set the instance size.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 look at the diagram on screen you will see if you scale out (adding instances) all apps in the plan will scale across all instances. If you scale up (adding resources like CPU and Memory) all app scale to use those new resources. So, simply said, All apps in the same App Service Plan share instances and compute power.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One question you should ask yourself  is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algn="l"/>
            <a:r>
              <a:rPr lang="en-US" b="0" i="0">
                <a:solidFill>
                  <a:srgbClr val="E6E6E6"/>
                </a:solidFill>
                <a:effectLst/>
                <a:latin typeface="Segoe UI" panose="020B0502040204020203" pitchFamily="34" charset="0"/>
              </a:rPr>
              <a:t>Should I put an app in a new plan or an existing plan?</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You should Isolate your app into a new App Service plan when:</a:t>
            </a:r>
          </a:p>
          <a:p>
            <a:pPr algn="l"/>
            <a:endParaRPr lang="en-US" b="0" i="0">
              <a:solidFill>
                <a:srgbClr val="E6E6E6"/>
              </a:solidFill>
              <a:effectLst/>
              <a:latin typeface="Segoe UI" panose="020B0502040204020203" pitchFamily="34" charset="0"/>
            </a:endParaRPr>
          </a:p>
          <a:p>
            <a:pPr algn="l">
              <a:buFont typeface="Arial" panose="020B0604020202020204" pitchFamily="34" charset="0"/>
              <a:buChar char="•"/>
            </a:pPr>
            <a:r>
              <a:rPr lang="en-US" b="0" i="0">
                <a:solidFill>
                  <a:srgbClr val="E6E6E6"/>
                </a:solidFill>
                <a:effectLst/>
                <a:latin typeface="Segoe UI" panose="020B0502040204020203" pitchFamily="34" charset="0"/>
              </a:rPr>
              <a:t>The app is resource-intensive. Or</a:t>
            </a:r>
          </a:p>
          <a:p>
            <a:pPr algn="l">
              <a:buFont typeface="Arial" panose="020B0604020202020204" pitchFamily="34" charset="0"/>
              <a:buNone/>
            </a:pPr>
            <a:endParaRPr lang="en-US" b="0" i="0">
              <a:solidFill>
                <a:srgbClr val="E6E6E6"/>
              </a:solidFill>
              <a:effectLst/>
              <a:latin typeface="Segoe UI" panose="020B0502040204020203" pitchFamily="34" charset="0"/>
            </a:endParaRPr>
          </a:p>
          <a:p>
            <a:pPr algn="l">
              <a:buFont typeface="Arial" panose="020B0604020202020204" pitchFamily="34" charset="0"/>
              <a:buChar char="•"/>
            </a:pPr>
            <a:r>
              <a:rPr lang="en-US" b="0" i="0">
                <a:solidFill>
                  <a:srgbClr val="E6E6E6"/>
                </a:solidFill>
                <a:effectLst/>
                <a:latin typeface="Segoe UI" panose="020B0502040204020203" pitchFamily="34" charset="0"/>
              </a:rPr>
              <a:t>You want to scale the app independently from the other apps in the existing plan. Or lastly</a:t>
            </a:r>
          </a:p>
          <a:p>
            <a:pPr algn="l">
              <a:buFont typeface="Arial" panose="020B0604020202020204" pitchFamily="34" charset="0"/>
              <a:buNone/>
            </a:pPr>
            <a:endParaRPr lang="en-US" b="0" i="0">
              <a:solidFill>
                <a:srgbClr val="E6E6E6"/>
              </a:solidFill>
              <a:effectLst/>
              <a:latin typeface="Segoe UI" panose="020B0502040204020203" pitchFamily="34" charset="0"/>
            </a:endParaRPr>
          </a:p>
          <a:p>
            <a:pPr algn="l">
              <a:buFont typeface="Arial" panose="020B0604020202020204" pitchFamily="34" charset="0"/>
              <a:buChar char="•"/>
            </a:pPr>
            <a:r>
              <a:rPr lang="en-US" b="0" i="0">
                <a:solidFill>
                  <a:srgbClr val="E6E6E6"/>
                </a:solidFill>
                <a:effectLst/>
                <a:latin typeface="Segoe UI" panose="020B0502040204020203" pitchFamily="34" charset="0"/>
              </a:rPr>
              <a:t>The app needs resource in a different geographical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859132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a:t>Now let us talk about deployments. </a:t>
            </a:r>
          </a:p>
          <a:p>
            <a:pPr marL="171450" lvl="0" indent="-171450">
              <a:buFont typeface="Arial" panose="020B0604020202020204" pitchFamily="34" charset="0"/>
              <a:buChar char="•"/>
            </a:pPr>
            <a:r>
              <a:rPr lang="en-US"/>
              <a:t>You can use a build and deployment pipeline like</a:t>
            </a:r>
          </a:p>
          <a:p>
            <a:pPr marL="384432" lvl="1" indent="-171450">
              <a:buFont typeface="Arial" panose="020B0604020202020204" pitchFamily="34" charset="0"/>
              <a:buChar char="•"/>
            </a:pPr>
            <a:r>
              <a:rPr lang="en-US"/>
              <a:t>GitHub</a:t>
            </a:r>
          </a:p>
          <a:p>
            <a:pPr marL="384432" lvl="1" indent="-171450">
              <a:buFont typeface="Arial" panose="020B0604020202020204" pitchFamily="34" charset="0"/>
              <a:buChar char="•"/>
            </a:pPr>
            <a:r>
              <a:rPr lang="en-US"/>
              <a:t>Azure DevOps</a:t>
            </a:r>
          </a:p>
          <a:p>
            <a:pPr marL="384432" lvl="1" indent="-171450">
              <a:buFont typeface="Arial" panose="020B0604020202020204" pitchFamily="34" charset="0"/>
              <a:buChar char="•"/>
            </a:pPr>
            <a:r>
              <a:rPr lang="en-US"/>
              <a:t>Jenkins</a:t>
            </a:r>
          </a:p>
          <a:p>
            <a:pPr marL="384432" lvl="1" indent="-171450">
              <a:buFont typeface="Arial" panose="020B0604020202020204" pitchFamily="34" charset="0"/>
              <a:buChar char="•"/>
            </a:pPr>
            <a:r>
              <a:rPr lang="en-US"/>
              <a:t> or a CLI</a:t>
            </a:r>
          </a:p>
          <a:p>
            <a:pPr marL="0" lvl="0" indent="0">
              <a:buFont typeface="Arial" panose="020B0604020202020204" pitchFamily="34" charset="0"/>
              <a:buNone/>
            </a:pPr>
            <a:endParaRPr lang="en-US"/>
          </a:p>
          <a:p>
            <a:pPr marL="0" lvl="0" indent="0">
              <a:buFont typeface="Arial" panose="020B0604020202020204" pitchFamily="34" charset="0"/>
              <a:buNone/>
            </a:pPr>
            <a:r>
              <a:rPr lang="en-US"/>
              <a:t>So how would that look. If you deploy out to non-prod environment</a:t>
            </a:r>
          </a:p>
          <a:p>
            <a:pPr marL="384432" lvl="1" indent="-171450">
              <a:buFont typeface="Arial" panose="020B0604020202020204" pitchFamily="34" charset="0"/>
              <a:buChar char="•"/>
            </a:pPr>
            <a:r>
              <a:rPr lang="en-US"/>
              <a:t>You get App Settings that is used to set per-app-service environment settings that are Injected as environment variables</a:t>
            </a:r>
          </a:p>
          <a:p>
            <a:pPr marL="384432" lvl="1" indent="-171450">
              <a:buFont typeface="Arial" panose="020B0604020202020204" pitchFamily="34" charset="0"/>
              <a:buChar char="•"/>
            </a:pPr>
            <a:r>
              <a:rPr lang="en-US"/>
              <a:t>Now we deploy our app to production, and we see that Prod has its own app settings.</a:t>
            </a:r>
          </a:p>
          <a:p>
            <a:pPr marL="212982" lvl="1" indent="0">
              <a:buFont typeface="Arial" panose="020B0604020202020204" pitchFamily="34" charset="0"/>
              <a:buNone/>
            </a:pP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There is another feature called Deployment slots. Normally you only do this in your prod environment. Let's look at an example slot deployment set up for prod.</a:t>
            </a:r>
          </a:p>
          <a:p>
            <a:pPr marL="0" indent="0">
              <a:buFont typeface="Arial" panose="020B0604020202020204" pitchFamily="34" charset="0"/>
              <a:buNone/>
            </a:pPr>
            <a:r>
              <a:rPr lang="en-US"/>
              <a:t>You would have 2 slot, one for Staging and one for the live prod app.</a:t>
            </a:r>
          </a:p>
          <a:p>
            <a:pPr marL="384432" lvl="1" indent="-171450">
              <a:buFont typeface="Arial" panose="020B0604020202020204" pitchFamily="34" charset="0"/>
              <a:buChar char="•"/>
            </a:pPr>
            <a:r>
              <a:rPr lang="en-US"/>
              <a:t>Deploy to a “staging” slot in your production environment. Allows you to warm the app up and validate the application is ready. </a:t>
            </a:r>
          </a:p>
          <a:p>
            <a:pPr marL="384432" lvl="1" indent="-171450">
              <a:buFont typeface="Arial" panose="020B0604020202020204" pitchFamily="34" charset="0"/>
              <a:buChar char="•"/>
            </a:pPr>
            <a:r>
              <a:rPr lang="en-US"/>
              <a:t>Then you can swap the applications deployed in the staging &amp; prod slots</a:t>
            </a:r>
          </a:p>
          <a:p>
            <a:pPr marL="384432" lvl="1" indent="-171450">
              <a:buFont typeface="Arial" panose="020B0604020202020204" pitchFamily="34" charset="0"/>
              <a:buChar char="•"/>
            </a:pPr>
            <a:r>
              <a:rPr lang="en-US"/>
              <a:t>Essentially 0 downtime for users and now the old prod slot become staging, and the old app is readily available if you need to back out the deployment and revert to the previous status if something goes wrong.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01092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Let’s talk about some additional services that are typically used with App Service.</a:t>
            </a:r>
          </a:p>
          <a:p>
            <a:pPr marL="171450" indent="-171450">
              <a:buFont typeface="Arial" panose="020B0604020202020204" pitchFamily="34" charset="0"/>
              <a:buChar char="•"/>
            </a:pPr>
            <a:r>
              <a:rPr lang="en-US"/>
              <a:t>Routing and ingress</a:t>
            </a:r>
          </a:p>
          <a:p>
            <a:pPr marL="384432" lvl="1" indent="-171450">
              <a:buFont typeface="Arial" panose="020B0604020202020204" pitchFamily="34" charset="0"/>
              <a:buChar char="•"/>
            </a:pPr>
            <a:r>
              <a:rPr lang="en-US"/>
              <a:t>Private Link – Lock down ingress to an IP address in your private </a:t>
            </a:r>
            <a:r>
              <a:rPr lang="en-US" err="1"/>
              <a:t>Vnet</a:t>
            </a:r>
            <a:endParaRPr lang="en-US"/>
          </a:p>
          <a:p>
            <a:pPr marL="384432" lvl="1" indent="-171450">
              <a:buFont typeface="Arial" panose="020B0604020202020204" pitchFamily="34" charset="0"/>
              <a:buChar char="•"/>
            </a:pPr>
            <a:r>
              <a:rPr lang="en-US"/>
              <a:t>API Management – Expose APIs to consumers, perform routing and translation, set rate limits</a:t>
            </a:r>
          </a:p>
          <a:p>
            <a:pPr marL="384432" lvl="1" indent="-171450">
              <a:buFont typeface="Arial" panose="020B0604020202020204" pitchFamily="34" charset="0"/>
              <a:buChar char="•"/>
            </a:pPr>
            <a:r>
              <a:rPr lang="en-US"/>
              <a:t>Traffic Manager – DNS based regional traffic routing</a:t>
            </a:r>
          </a:p>
          <a:p>
            <a:pPr marL="384432" lvl="1" indent="-171450">
              <a:buFont typeface="Arial" panose="020B0604020202020204" pitchFamily="34" charset="0"/>
              <a:buChar char="•"/>
            </a:pPr>
            <a:r>
              <a:rPr lang="en-US"/>
              <a:t>App Gateway – Layer 7 (route based) traffic routing and Web Application Firewall</a:t>
            </a:r>
          </a:p>
          <a:p>
            <a:pPr marL="384432" lvl="1" indent="-171450">
              <a:buFont typeface="Arial" panose="020B0604020202020204" pitchFamily="34" charset="0"/>
              <a:buChar char="•"/>
            </a:pPr>
            <a:r>
              <a:rPr lang="en-US"/>
              <a:t>Front Door – Traffic Manager and App Gateway together</a:t>
            </a:r>
          </a:p>
          <a:p>
            <a:pPr marL="171450" lvl="0" indent="-171450">
              <a:buFont typeface="Arial" panose="020B0604020202020204" pitchFamily="34" charset="0"/>
              <a:buChar char="•"/>
            </a:pPr>
            <a:r>
              <a:rPr lang="en-US"/>
              <a:t>Data persistence</a:t>
            </a:r>
          </a:p>
          <a:p>
            <a:pPr marL="384432" lvl="1" indent="-171450">
              <a:buFont typeface="Arial" panose="020B0604020202020204" pitchFamily="34" charset="0"/>
              <a:buChar char="•"/>
            </a:pPr>
            <a:r>
              <a:rPr lang="en-US"/>
              <a:t>Relational Offerings</a:t>
            </a:r>
          </a:p>
          <a:p>
            <a:pPr marL="499521" lvl="2" indent="-171450">
              <a:buFont typeface="Arial" panose="020B0604020202020204" pitchFamily="34" charset="0"/>
              <a:buChar char="•"/>
            </a:pPr>
            <a:r>
              <a:rPr lang="en-US"/>
              <a:t>Azure SQL the  PAAS offering of SQL Server</a:t>
            </a:r>
          </a:p>
          <a:p>
            <a:pPr marL="499521" lvl="2" indent="-171450">
              <a:buFont typeface="Arial" panose="020B0604020202020204" pitchFamily="34" charset="0"/>
              <a:buChar char="•"/>
            </a:pPr>
            <a:r>
              <a:rPr lang="en-US"/>
              <a:t>Azure Database for PostgreSQL (also MySQL or MariaDB)</a:t>
            </a:r>
          </a:p>
          <a:p>
            <a:pPr marL="384432" lvl="1" indent="-171450">
              <a:buFont typeface="Arial" panose="020B0604020202020204" pitchFamily="34" charset="0"/>
              <a:buChar char="•"/>
            </a:pPr>
            <a:r>
              <a:rPr lang="en-US"/>
              <a:t>Cosmos – Non-relational database with API facades for Core SQL, Mongo, Cassandra, Gremlin, and a Table API</a:t>
            </a:r>
          </a:p>
          <a:p>
            <a:pPr marL="384432" lvl="1" indent="-171450">
              <a:buFont typeface="Arial" panose="020B0604020202020204" pitchFamily="34" charset="0"/>
              <a:buChar char="•"/>
            </a:pPr>
            <a:r>
              <a:rPr lang="en-US"/>
              <a:t>Storage account – BLOB (file) storage</a:t>
            </a:r>
          </a:p>
          <a:p>
            <a:pPr marL="171450" lvl="0" indent="-171450">
              <a:buFont typeface="Arial" panose="020B0604020202020204" pitchFamily="34" charset="0"/>
              <a:buChar char="•"/>
            </a:pPr>
            <a:r>
              <a:rPr lang="en-US"/>
              <a:t>Security</a:t>
            </a:r>
          </a:p>
          <a:p>
            <a:pPr marL="384432" lvl="1" indent="-171450">
              <a:buFont typeface="Arial" panose="020B0604020202020204" pitchFamily="34" charset="0"/>
              <a:buChar char="•"/>
            </a:pPr>
            <a:r>
              <a:rPr lang="en-US"/>
              <a:t>Virtual Network – Protect and access resources in a private network</a:t>
            </a:r>
          </a:p>
          <a:p>
            <a:pPr marL="384432" lvl="1" indent="-171450">
              <a:buFont typeface="Arial" panose="020B0604020202020204" pitchFamily="34" charset="0"/>
              <a:buChar char="•"/>
            </a:pPr>
            <a:r>
              <a:rPr lang="en-US"/>
              <a:t>Key Vault – Store sensitive encryption keys, application secrets, or certificates</a:t>
            </a:r>
          </a:p>
          <a:p>
            <a:pPr marL="171450" lvl="0" indent="-171450">
              <a:buFont typeface="Arial" panose="020B0604020202020204" pitchFamily="34" charset="0"/>
              <a:buChar char="•"/>
            </a:pPr>
            <a:r>
              <a:rPr lang="en-US"/>
              <a:t>Observability</a:t>
            </a:r>
          </a:p>
          <a:p>
            <a:pPr marL="384432" lvl="1" indent="-171450">
              <a:buFont typeface="Arial" panose="020B0604020202020204" pitchFamily="34" charset="0"/>
              <a:buChar char="•"/>
            </a:pPr>
            <a:r>
              <a:rPr lang="en-US"/>
              <a:t>Application Insights – Application Performance Monitoring and logging</a:t>
            </a:r>
          </a:p>
          <a:p>
            <a:pPr marL="384432" lvl="1" indent="-171450">
              <a:buFont typeface="Arial" panose="020B0604020202020204" pitchFamily="34" charset="0"/>
              <a:buChar char="•"/>
            </a:pPr>
            <a:r>
              <a:rPr lang="en-US"/>
              <a:t>Log Analytics – Log ingestion (backing store for App Insights)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88572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7E574A-EE6E-4E76-81F7-0F99E9FE58FA}" type="datetime8">
              <a:rPr lang="en-US" smtClean="0"/>
              <a:t>8/24/2022 10:52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Feel free to mute me and work on the lab by yourself</a:t>
            </a:r>
          </a:p>
          <a:p>
            <a:pPr marL="171450" indent="-171450">
              <a:buFont typeface="Arial" panose="020B0604020202020204" pitchFamily="34" charset="0"/>
              <a:buChar char="•"/>
            </a:pPr>
            <a:r>
              <a:rPr lang="en-US"/>
              <a:t>I’m going to walk through the lab step-by-step if you want to follow along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35792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Introduce yourself</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691497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97E574A-EE6E-4E76-81F7-0F99E9FE5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8/24/2022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1389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Serverless is actually a misnomer</a:t>
            </a:r>
          </a:p>
          <a:p>
            <a:pPr marL="384432"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Still servers behind the scenes running platforms and software</a:t>
            </a:r>
          </a:p>
          <a:p>
            <a:pPr marL="384432"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You don’t manage them</a:t>
            </a:r>
          </a:p>
          <a:p>
            <a:pPr marL="171450" lvl="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Serverless is designed for event-driven processing</a:t>
            </a:r>
          </a:p>
          <a:p>
            <a:pPr marL="384432"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The event source can be many things</a:t>
            </a:r>
          </a:p>
          <a:p>
            <a:pPr marL="171450" lvl="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You only pay for what you use</a:t>
            </a:r>
          </a:p>
          <a:p>
            <a:pPr marL="171450" lvl="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WAF principles support serverless technology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4601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very-high-level architectural diagram of a serverless solution</a:t>
            </a:r>
          </a:p>
          <a:p>
            <a:pPr marL="171450" indent="-171450">
              <a:buFont typeface="Arial" panose="020B0604020202020204" pitchFamily="34" charset="0"/>
              <a:buChar char="•"/>
            </a:pPr>
            <a:r>
              <a:rPr lang="en-US" dirty="0"/>
              <a:t>Two types of events are flowing in</a:t>
            </a:r>
          </a:p>
          <a:p>
            <a:pPr marL="384432" lvl="1" indent="-171450">
              <a:buFont typeface="Arial" panose="020B0604020202020204" pitchFamily="34" charset="0"/>
              <a:buChar char="•"/>
            </a:pPr>
            <a:r>
              <a:rPr lang="en-US" dirty="0"/>
              <a:t>Events from an Event Grid Topic (New Order from up-stream system)</a:t>
            </a:r>
          </a:p>
          <a:p>
            <a:pPr marL="384432" lvl="1" indent="-171450">
              <a:buFont typeface="Arial" panose="020B0604020202020204" pitchFamily="34" charset="0"/>
              <a:buChar char="•"/>
            </a:pPr>
            <a:r>
              <a:rPr lang="en-US" dirty="0"/>
              <a:t>HTTP Request from a client application as a Web API (Modify an order)</a:t>
            </a:r>
          </a:p>
          <a:p>
            <a:pPr marL="171450" lvl="0" indent="-171450">
              <a:buFont typeface="Arial" panose="020B0604020202020204" pitchFamily="34" charset="0"/>
              <a:buChar char="•"/>
            </a:pPr>
            <a:r>
              <a:rPr lang="en-US" dirty="0"/>
              <a:t>Cosmos DB is storing all of the data</a:t>
            </a:r>
          </a:p>
          <a:p>
            <a:pPr marL="171450" lvl="0" indent="-171450">
              <a:buFont typeface="Arial" panose="020B0604020202020204" pitchFamily="34" charset="0"/>
              <a:buChar char="•"/>
            </a:pPr>
            <a:r>
              <a:rPr lang="en-US" dirty="0"/>
              <a:t>One type of event flowing out</a:t>
            </a:r>
          </a:p>
          <a:p>
            <a:pPr marL="384432" lvl="1" indent="-171450">
              <a:buFont typeface="Arial" panose="020B0604020202020204" pitchFamily="34" charset="0"/>
              <a:buChar char="•"/>
            </a:pPr>
            <a:r>
              <a:rPr lang="en-US" dirty="0"/>
              <a:t>Events going to an Event Grid Topic (Downstream system processing of order change events)</a:t>
            </a:r>
          </a:p>
          <a:p>
            <a:pPr marL="171450" lvl="0" indent="-171450">
              <a:buFont typeface="Arial" panose="020B0604020202020204" pitchFamily="34" charset="0"/>
              <a:buChar char="•"/>
            </a:pPr>
            <a:r>
              <a:rPr lang="en-US" dirty="0"/>
              <a:t>All of this is glued together by the code hosted in Azure Functions</a:t>
            </a:r>
          </a:p>
          <a:p>
            <a:pPr marL="384432" lvl="1" indent="-171450">
              <a:buFont typeface="Arial" panose="020B0604020202020204" pitchFamily="34" charset="0"/>
              <a:buChar char="•"/>
            </a:pPr>
            <a:r>
              <a:rPr lang="en-US" dirty="0"/>
              <a:t>Small snippets of code to handle these various cases (All of the order processing functionality)</a:t>
            </a:r>
          </a:p>
          <a:p>
            <a:pPr marL="384432" lvl="1" indent="-171450">
              <a:buFont typeface="Arial" panose="020B0604020202020204" pitchFamily="34" charset="0"/>
              <a:buChar char="•"/>
            </a:pPr>
            <a:endParaRPr lang="en-US" dirty="0"/>
          </a:p>
          <a:p>
            <a:pPr marL="384432" lvl="1"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593394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unit of deployment is a Function App</a:t>
            </a:r>
          </a:p>
          <a:p>
            <a:pPr marL="384432" lvl="1" indent="-171450">
              <a:buFont typeface="Arial" panose="020B0604020202020204" pitchFamily="34" charset="0"/>
              <a:buChar char="•"/>
            </a:pPr>
            <a:r>
              <a:rPr lang="en-US"/>
              <a:t>Each Function App can contain 1 to many Functions</a:t>
            </a:r>
          </a:p>
          <a:p>
            <a:pPr marL="171450" lvl="0" indent="-171450">
              <a:buFont typeface="Arial" panose="020B0604020202020204" pitchFamily="34" charset="0"/>
              <a:buChar char="•"/>
            </a:pPr>
            <a:r>
              <a:rPr lang="en-US"/>
              <a:t>The unit of execution is a Function</a:t>
            </a:r>
          </a:p>
          <a:p>
            <a:pPr marL="384432" lvl="1" indent="-171450">
              <a:buFont typeface="Arial" panose="020B0604020202020204" pitchFamily="34" charset="0"/>
              <a:buChar char="•"/>
            </a:pPr>
            <a:r>
              <a:rPr lang="en-US"/>
              <a:t>Each Function has specific code it executes when triggered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526589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individual function has 4 parts</a:t>
            </a:r>
          </a:p>
          <a:p>
            <a:pPr marL="384432" lvl="1" indent="-171450">
              <a:buFont typeface="Arial" panose="020B0604020202020204" pitchFamily="34" charset="0"/>
              <a:buChar char="•"/>
            </a:pPr>
            <a:r>
              <a:rPr lang="en-US" dirty="0"/>
              <a:t>Trigger (Required) – defines what causes a function to execute</a:t>
            </a:r>
          </a:p>
          <a:p>
            <a:pPr marL="384432" lvl="1" indent="-171450">
              <a:buFont typeface="Arial" panose="020B0604020202020204" pitchFamily="34" charset="0"/>
              <a:buChar char="•"/>
            </a:pPr>
            <a:r>
              <a:rPr lang="en-US" dirty="0"/>
              <a:t>Input Binding(s) (Optional) – retrieves additional data before your code executes for usages in your code execution</a:t>
            </a:r>
          </a:p>
          <a:p>
            <a:pPr marL="384432" lvl="1" indent="-171450">
              <a:buFont typeface="Arial" panose="020B0604020202020204" pitchFamily="34" charset="0"/>
              <a:buChar char="•"/>
            </a:pPr>
            <a:r>
              <a:rPr lang="en-US" dirty="0"/>
              <a:t>Logic (Required) – Your code that performs whatever operations you need on the trigger and input binding data</a:t>
            </a:r>
          </a:p>
          <a:p>
            <a:pPr marL="384432" lvl="1" indent="-171450">
              <a:buFont typeface="Arial" panose="020B0604020202020204" pitchFamily="34" charset="0"/>
              <a:buChar char="•"/>
            </a:pPr>
            <a:r>
              <a:rPr lang="en-US" dirty="0"/>
              <a:t>Output Binding(s) (Optional) – Send data on to other event/messaging systems or to databases</a:t>
            </a:r>
          </a:p>
          <a:p>
            <a:pPr marL="171450" lvl="0" indent="-171450">
              <a:buFont typeface="Arial" panose="020B0604020202020204" pitchFamily="34" charset="0"/>
              <a:buChar char="•"/>
            </a:pPr>
            <a:r>
              <a:rPr lang="en-US" dirty="0"/>
              <a:t>Bindings are part of the overall Functions programming model</a:t>
            </a:r>
          </a:p>
          <a:p>
            <a:pPr marL="384432" lvl="1" indent="-171450">
              <a:buFont typeface="Arial" panose="020B0604020202020204" pitchFamily="34" charset="0"/>
              <a:buChar char="•"/>
            </a:pPr>
            <a:r>
              <a:rPr lang="en-US" dirty="0"/>
              <a:t>You don’t have to use them (You can still use SDKs and libraries in your logic to connect to other systems and databases)</a:t>
            </a:r>
          </a:p>
          <a:p>
            <a:pPr marL="384432" lvl="1" indent="-171450">
              <a:buFont typeface="Arial" panose="020B0604020202020204" pitchFamily="34" charset="0"/>
              <a:buChar char="•"/>
            </a:pPr>
            <a:r>
              <a:rPr lang="en-US" dirty="0"/>
              <a:t>They will speed up your development process</a:t>
            </a:r>
          </a:p>
          <a:p>
            <a:pPr marL="384432" lvl="1" indent="-171450">
              <a:buFont typeface="Arial" panose="020B0604020202020204" pitchFamily="34" charset="0"/>
              <a:buChar char="•"/>
            </a:pPr>
            <a:r>
              <a:rPr lang="en-US" dirty="0"/>
              <a:t>Abstract away connection concerns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433416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err="1"/>
              <a:t>Powershell</a:t>
            </a:r>
            <a:endParaRPr lang="en-US" dirty="0"/>
          </a:p>
          <a:p>
            <a:pPr marL="171450" indent="-171450">
              <a:buFont typeface="Arial" panose="020B0604020202020204" pitchFamily="34" charset="0"/>
              <a:buChar char="•"/>
            </a:pPr>
            <a:r>
              <a:rPr lang="en-US" dirty="0"/>
              <a:t>F#</a:t>
            </a:r>
          </a:p>
          <a:p>
            <a:pPr marL="171450" indent="-171450">
              <a:buFont typeface="Arial" panose="020B0604020202020204" pitchFamily="34" charset="0"/>
              <a:buChar char="•"/>
            </a:pPr>
            <a:r>
              <a:rPr lang="en-US" dirty="0"/>
              <a:t>JavaScript</a:t>
            </a:r>
          </a:p>
          <a:p>
            <a:pPr marL="171450" indent="-171450">
              <a:buFont typeface="Arial" panose="020B0604020202020204" pitchFamily="34" charset="0"/>
              <a:buChar char="•"/>
            </a:pPr>
            <a:r>
              <a:rPr lang="en-US" dirty="0"/>
              <a:t>TypeScript (</a:t>
            </a:r>
            <a:r>
              <a:rPr lang="en-US" dirty="0" err="1"/>
              <a:t>transpiled</a:t>
            </a:r>
            <a:r>
              <a:rPr lang="en-US" dirty="0"/>
              <a:t> to JavaScript)</a:t>
            </a:r>
          </a:p>
          <a:p>
            <a:pPr marL="171450" indent="-171450">
              <a:buFont typeface="Arial" panose="020B0604020202020204" pitchFamily="34" charset="0"/>
              <a:buChar char="•"/>
            </a:pPr>
            <a:r>
              <a:rPr lang="en-US" dirty="0"/>
              <a:t>Any language that supports HTTP primitives as Custom Handlers</a:t>
            </a:r>
          </a:p>
        </p:txBody>
      </p:sp>
      <p:sp>
        <p:nvSpPr>
          <p:cNvPr id="4" name="Slide Number Placeholder 3"/>
          <p:cNvSpPr>
            <a:spLocks noGrp="1"/>
          </p:cNvSpPr>
          <p:nvPr>
            <p:ph type="sldNum" sz="quarter" idx="10"/>
          </p:nvPr>
        </p:nvSpPr>
        <p:spPr/>
        <p:txBody>
          <a:bodyPr/>
          <a:lstStyle/>
          <a:p>
            <a:fld id="{CD493308-1CCD-4083-9427-1DD59259FBE4}" type="slidenum">
              <a:rPr lang="en-US" smtClean="0"/>
              <a:t>28</a:t>
            </a:fld>
            <a:endParaRPr lang="en-US"/>
          </a:p>
        </p:txBody>
      </p:sp>
    </p:spTree>
    <p:extLst>
      <p:ext uri="{BB962C8B-B14F-4D97-AF65-F5344CB8AC3E}">
        <p14:creationId xmlns:p14="http://schemas.microsoft.com/office/powerpoint/2010/main" val="4067957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Event Grid</a:t>
            </a:r>
          </a:p>
          <a:p>
            <a:pPr marL="384432" lvl="1" indent="-171450">
              <a:buFont typeface="Arial" panose="020B0604020202020204" pitchFamily="34" charset="0"/>
              <a:buChar char="•"/>
            </a:pPr>
            <a:r>
              <a:rPr lang="en-US"/>
              <a:t>Create topics for delivering batches of events</a:t>
            </a:r>
          </a:p>
          <a:p>
            <a:pPr marL="384432" lvl="1" indent="-171450">
              <a:buFont typeface="Arial" panose="020B0604020202020204" pitchFamily="34" charset="0"/>
              <a:buChar char="•"/>
            </a:pPr>
            <a:r>
              <a:rPr lang="en-US"/>
              <a:t>Each subscription corresponds to a delivery endpoint</a:t>
            </a:r>
          </a:p>
          <a:p>
            <a:pPr marL="384432" lvl="1" indent="-171450">
              <a:buFont typeface="Arial" panose="020B0604020202020204" pitchFamily="34" charset="0"/>
              <a:buChar char="•"/>
            </a:pPr>
            <a:r>
              <a:rPr lang="en-US"/>
              <a:t>Push based consumption mechanics</a:t>
            </a:r>
          </a:p>
          <a:p>
            <a:pPr marL="384432" lvl="1" indent="-171450">
              <a:buFont typeface="Arial" panose="020B0604020202020204" pitchFamily="34" charset="0"/>
              <a:buChar char="•"/>
            </a:pPr>
            <a:r>
              <a:rPr lang="en-US"/>
              <a:t>Batches of events are pushed to subscribers</a:t>
            </a:r>
          </a:p>
          <a:p>
            <a:pPr marL="384432" lvl="1" indent="-171450">
              <a:buFont typeface="Arial" panose="020B0604020202020204" pitchFamily="34" charset="0"/>
              <a:buChar char="•"/>
            </a:pPr>
            <a:r>
              <a:rPr lang="en-US"/>
              <a:t>Built in Azure system topics (like a blob hits a storage container) and custom defined topics</a:t>
            </a:r>
          </a:p>
          <a:p>
            <a:pPr marL="171450" lvl="0" indent="-171450">
              <a:buFont typeface="Arial" panose="020B0604020202020204" pitchFamily="34" charset="0"/>
              <a:buChar char="•"/>
            </a:pPr>
            <a:r>
              <a:rPr lang="en-US"/>
              <a:t>Service Bus</a:t>
            </a:r>
          </a:p>
          <a:p>
            <a:pPr marL="384432" lvl="1" indent="-171450">
              <a:buFont typeface="Arial" panose="020B0604020202020204" pitchFamily="34" charset="0"/>
              <a:buChar char="•"/>
            </a:pPr>
            <a:r>
              <a:rPr lang="en-US"/>
              <a:t>Queue or Topic (Pub/Sub) mechanism</a:t>
            </a:r>
          </a:p>
          <a:p>
            <a:pPr marL="384432" lvl="1" indent="-171450">
              <a:buFont typeface="Arial" panose="020B0604020202020204" pitchFamily="34" charset="0"/>
              <a:buChar char="•"/>
            </a:pPr>
            <a:r>
              <a:rPr lang="en-US"/>
              <a:t>Queue or Subscription messages are “consumed” (single consumer)</a:t>
            </a:r>
          </a:p>
          <a:p>
            <a:pPr marL="384432" lvl="1" indent="-171450">
              <a:buFont typeface="Arial" panose="020B0604020202020204" pitchFamily="34" charset="0"/>
              <a:buChar char="•"/>
            </a:pPr>
            <a:r>
              <a:rPr lang="en-US"/>
              <a:t>Pull based consumption mechanics</a:t>
            </a:r>
          </a:p>
          <a:p>
            <a:pPr marL="384432" lvl="1" indent="-171450">
              <a:buFont typeface="Arial" panose="020B0604020202020204" pitchFamily="34" charset="0"/>
              <a:buChar char="•"/>
            </a:pPr>
            <a:r>
              <a:rPr lang="en-US"/>
              <a:t> Supports large messages up to 100MB</a:t>
            </a:r>
          </a:p>
          <a:p>
            <a:pPr marL="171450" lvl="0" indent="-171450">
              <a:buFont typeface="Arial" panose="020B0604020202020204" pitchFamily="34" charset="0"/>
              <a:buChar char="•"/>
            </a:pPr>
            <a:r>
              <a:rPr lang="en-US"/>
              <a:t>Event Hubs</a:t>
            </a:r>
          </a:p>
          <a:p>
            <a:pPr marL="384432" lvl="1" indent="-171450">
              <a:buFont typeface="Arial" panose="020B0604020202020204" pitchFamily="34" charset="0"/>
              <a:buChar char="•"/>
            </a:pPr>
            <a:r>
              <a:rPr lang="en-US"/>
              <a:t>Large scale event ingestion</a:t>
            </a:r>
          </a:p>
          <a:p>
            <a:pPr marL="384432" lvl="1" indent="-171450">
              <a:buFont typeface="Arial" panose="020B0604020202020204" pitchFamily="34" charset="0"/>
              <a:buChar char="•"/>
            </a:pPr>
            <a:r>
              <a:rPr lang="en-US"/>
              <a:t>Has Kafka API</a:t>
            </a:r>
          </a:p>
          <a:p>
            <a:pPr marL="384432" lvl="1" indent="-171450">
              <a:buFont typeface="Arial" panose="020B0604020202020204" pitchFamily="34" charset="0"/>
              <a:buChar char="•"/>
            </a:pPr>
            <a:r>
              <a:rPr lang="en-US"/>
              <a:t>Pull based consumption mechanics</a:t>
            </a:r>
          </a:p>
          <a:p>
            <a:pPr marL="384432" lvl="1" indent="-171450">
              <a:buFont typeface="Arial" panose="020B0604020202020204" pitchFamily="34" charset="0"/>
              <a:buChar char="•"/>
            </a:pPr>
            <a:r>
              <a:rPr lang="en-US"/>
              <a:t>Consumers read events from the persistent event log</a:t>
            </a:r>
          </a:p>
          <a:p>
            <a:pPr marL="384432" lvl="1" indent="-171450">
              <a:buFont typeface="Arial" panose="020B0604020202020204" pitchFamily="34" charset="0"/>
              <a:buChar char="•"/>
            </a:pPr>
            <a:r>
              <a:rPr lang="en-US"/>
              <a:t>Consumers keep their own checkpoint to know what events they have already processed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874865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API Management acts as a façade for your APIs</a:t>
            </a:r>
          </a:p>
          <a:p>
            <a:pPr marL="171450" indent="-171450">
              <a:buFont typeface="Arial" panose="020B0604020202020204" pitchFamily="34" charset="0"/>
              <a:buChar char="•"/>
            </a:pPr>
            <a:r>
              <a:rPr lang="en-US"/>
              <a:t>The APIs can be hosted anywhere</a:t>
            </a:r>
          </a:p>
          <a:p>
            <a:pPr marL="171450" indent="-171450">
              <a:buFont typeface="Arial" panose="020B0604020202020204" pitchFamily="34" charset="0"/>
              <a:buChar char="•"/>
            </a:pPr>
            <a:r>
              <a:rPr lang="en-US"/>
              <a:t>You can do authorization and authentication at the APIM level before requests hit your APIs</a:t>
            </a:r>
          </a:p>
          <a:p>
            <a:pPr marL="171450" indent="-171450">
              <a:buFont typeface="Arial" panose="020B0604020202020204" pitchFamily="34" charset="0"/>
              <a:buChar char="•"/>
            </a:pPr>
            <a:r>
              <a:rPr lang="en-US"/>
              <a:t>Very helpful when building HTTP triggered functions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381154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Fully managed Non-relational database</a:t>
            </a:r>
          </a:p>
          <a:p>
            <a:pPr marL="171450" indent="-171450">
              <a:buFont typeface="Arial" panose="020B0604020202020204" pitchFamily="34" charset="0"/>
              <a:buChar char="•"/>
            </a:pPr>
            <a:r>
              <a:rPr lang="en-US"/>
              <a:t>Choose a specific API when provisioning a Cosmos DB account</a:t>
            </a:r>
          </a:p>
          <a:p>
            <a:pPr marL="384432" lvl="1" indent="-171450">
              <a:buFont typeface="Arial" panose="020B0604020202020204" pitchFamily="34" charset="0"/>
              <a:buChar char="•"/>
            </a:pPr>
            <a:r>
              <a:rPr lang="en-US"/>
              <a:t>Core (SQL) API – Document (JSON not file) database</a:t>
            </a:r>
          </a:p>
          <a:p>
            <a:pPr marL="384432" lvl="1" indent="-171450">
              <a:buFont typeface="Arial" panose="020B0604020202020204" pitchFamily="34" charset="0"/>
              <a:buChar char="•"/>
            </a:pPr>
            <a:r>
              <a:rPr lang="en-US"/>
              <a:t>Mongo DB API – Compatible with MongoDB client libraries, document database</a:t>
            </a:r>
          </a:p>
          <a:p>
            <a:pPr marL="384432" lvl="1" indent="-171450">
              <a:buFont typeface="Arial" panose="020B0604020202020204" pitchFamily="34" charset="0"/>
              <a:buChar char="•"/>
            </a:pPr>
            <a:r>
              <a:rPr lang="en-US"/>
              <a:t>Gremlin API – Graph database</a:t>
            </a:r>
          </a:p>
          <a:p>
            <a:pPr marL="384432" lvl="1" indent="-171450">
              <a:buFont typeface="Arial" panose="020B0604020202020204" pitchFamily="34" charset="0"/>
              <a:buChar char="•"/>
            </a:pPr>
            <a:r>
              <a:rPr lang="en-US"/>
              <a:t>Cassandra API – Column family database</a:t>
            </a:r>
          </a:p>
          <a:p>
            <a:pPr marL="384432" lvl="1" indent="-171450">
              <a:buFont typeface="Arial" panose="020B0604020202020204" pitchFamily="34" charset="0"/>
              <a:buChar char="•"/>
            </a:pPr>
            <a:r>
              <a:rPr lang="en-US"/>
              <a:t>Table API – Key-value pair database</a:t>
            </a:r>
          </a:p>
          <a:p>
            <a:pPr marL="171450" lvl="0" indent="-171450">
              <a:buFont typeface="Arial" panose="020B0604020202020204" pitchFamily="34" charset="0"/>
              <a:buChar char="•"/>
            </a:pPr>
            <a:r>
              <a:rPr lang="en-US"/>
              <a:t>Azure Functions has input &amp; output bindings for the Cosmos Core (SQL) API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351077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7E574A-EE6E-4E76-81F7-0F99E9FE58FA}" type="datetime8">
              <a:rPr lang="en-US" smtClean="0"/>
              <a:t>8/24/2022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is all about YOU – developers</a:t>
            </a:r>
          </a:p>
          <a:p>
            <a:pPr marL="171450" indent="-171450">
              <a:buFont typeface="Arial" panose="020B0604020202020204" pitchFamily="34" charset="0"/>
              <a:buChar char="•"/>
            </a:pPr>
            <a:r>
              <a:rPr lang="en-US" dirty="0"/>
              <a:t>Even if you’re not a dev today should be helpful for you</a:t>
            </a:r>
          </a:p>
          <a:p>
            <a:pPr marL="171450" indent="-171450">
              <a:buFont typeface="Arial" panose="020B0604020202020204" pitchFamily="34" charset="0"/>
              <a:buChar char="•"/>
            </a:pPr>
            <a:r>
              <a:rPr lang="en-US" dirty="0"/>
              <a:t>3 target groups</a:t>
            </a:r>
          </a:p>
          <a:p>
            <a:pPr marL="384432" lvl="1" indent="-171450">
              <a:buFont typeface="Arial" panose="020B0604020202020204" pitchFamily="34" charset="0"/>
              <a:buChar char="•"/>
            </a:pPr>
            <a:r>
              <a:rPr lang="en-US" dirty="0"/>
              <a:t>Never used Azure – gain basic concepts</a:t>
            </a:r>
          </a:p>
          <a:p>
            <a:pPr marL="384432" lvl="1" indent="-171450">
              <a:buFont typeface="Arial" panose="020B0604020202020204" pitchFamily="34" charset="0"/>
              <a:buChar char="•"/>
            </a:pPr>
            <a:r>
              <a:rPr lang="en-US" dirty="0"/>
              <a:t>Familiar with Azure – understand common architectural patterns</a:t>
            </a:r>
          </a:p>
          <a:p>
            <a:pPr marL="384432" lvl="1" indent="-171450">
              <a:buFont typeface="Arial" panose="020B0604020202020204" pitchFamily="34" charset="0"/>
              <a:buChar char="•"/>
            </a:pPr>
            <a:r>
              <a:rPr lang="en-US" dirty="0"/>
              <a:t>Very knowledgeable – pick up some interesting nuggets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40229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579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4 content sections today</a:t>
            </a:r>
          </a:p>
          <a:p>
            <a:pPr marL="171450" indent="-171450">
              <a:buFont typeface="Arial" panose="020B0604020202020204" pitchFamily="34" charset="0"/>
              <a:buChar char="•"/>
            </a:pPr>
            <a:r>
              <a:rPr lang="en-US" dirty="0"/>
              <a:t>Each section has </a:t>
            </a:r>
          </a:p>
          <a:p>
            <a:pPr marL="384432" lvl="1" indent="-171450">
              <a:buFont typeface="Arial" panose="020B0604020202020204" pitchFamily="34" charset="0"/>
              <a:buChar char="•"/>
            </a:pPr>
            <a:r>
              <a:rPr lang="en-US" dirty="0"/>
              <a:t>An overview of the solution area</a:t>
            </a:r>
          </a:p>
          <a:p>
            <a:pPr marL="384432" lvl="1" indent="-171450">
              <a:buFont typeface="Arial" panose="020B0604020202020204" pitchFamily="34" charset="0"/>
              <a:buChar char="•"/>
            </a:pPr>
            <a:r>
              <a:rPr lang="en-US" dirty="0"/>
              <a:t>A hands-on lab</a:t>
            </a:r>
          </a:p>
          <a:p>
            <a:pPr marL="384432" lvl="1" indent="-171450">
              <a:buFont typeface="Arial" panose="020B0604020202020204" pitchFamily="34" charset="0"/>
              <a:buChar char="•"/>
            </a:pPr>
            <a:r>
              <a:rPr lang="en-US" dirty="0"/>
              <a:t>Lab is subset of solution area</a:t>
            </a:r>
          </a:p>
          <a:p>
            <a:pPr marL="171450" lvl="0" indent="-171450">
              <a:buFont typeface="Arial" panose="020B0604020202020204" pitchFamily="34" charset="0"/>
              <a:buChar char="•"/>
            </a:pPr>
            <a:r>
              <a:rPr lang="en-US" dirty="0"/>
              <a:t>We’ll also have</a:t>
            </a:r>
          </a:p>
          <a:p>
            <a:pPr marL="384432" lvl="1" indent="-171450">
              <a:buFont typeface="Arial" panose="020B0604020202020204" pitchFamily="34" charset="0"/>
              <a:buChar char="•"/>
            </a:pPr>
            <a:r>
              <a:rPr lang="en-US" dirty="0"/>
              <a:t>Breaks (including lunch)</a:t>
            </a:r>
          </a:p>
          <a:p>
            <a:pPr marL="384432" lvl="1" indent="-171450">
              <a:buFont typeface="Arial" panose="020B0604020202020204" pitchFamily="34" charset="0"/>
              <a:buChar char="•"/>
            </a:pPr>
            <a:r>
              <a:rPr lang="en-US" dirty="0"/>
              <a:t>Lots of FUN!</a:t>
            </a:r>
          </a:p>
          <a:p>
            <a:pPr marL="171450" lvl="0" indent="-171450">
              <a:buFont typeface="Arial" panose="020B0604020202020204" pitchFamily="34" charset="0"/>
              <a:buChar char="•"/>
            </a:pPr>
            <a:r>
              <a:rPr lang="en-US" dirty="0"/>
              <a:t>End around 3:30 Central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11:32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9972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Active Directory is the identity provider for provisioning Azure resources</a:t>
            </a:r>
          </a:p>
          <a:p>
            <a:pPr marL="384432" lvl="1" indent="-171450">
              <a:buFont typeface="Arial" panose="020B0604020202020204" pitchFamily="34" charset="0"/>
              <a:buChar char="•"/>
            </a:pPr>
            <a:r>
              <a:rPr lang="en-US" dirty="0"/>
              <a:t>Includes login identities</a:t>
            </a:r>
          </a:p>
          <a:p>
            <a:pPr marL="384432" lvl="1" indent="-171450">
              <a:buFont typeface="Arial" panose="020B0604020202020204" pitchFamily="34" charset="0"/>
              <a:buChar char="•"/>
            </a:pPr>
            <a:r>
              <a:rPr lang="en-US" dirty="0"/>
              <a:t>Includes application/resource identities (service principals)</a:t>
            </a:r>
          </a:p>
          <a:p>
            <a:pPr marL="384432" lvl="1" indent="-171450">
              <a:buFont typeface="Arial" panose="020B0604020202020204" pitchFamily="34" charset="0"/>
              <a:buChar char="•"/>
            </a:pPr>
            <a:r>
              <a:rPr lang="en-US" dirty="0"/>
              <a:t>Source for Role-based-access-control (Identity and Access Management)</a:t>
            </a:r>
          </a:p>
          <a:p>
            <a:pPr marL="171450" lvl="0" indent="-171450">
              <a:buFont typeface="Arial" panose="020B0604020202020204" pitchFamily="34" charset="0"/>
              <a:buChar char="•"/>
            </a:pPr>
            <a:r>
              <a:rPr lang="en-US" dirty="0"/>
              <a:t>Azure subscriptions</a:t>
            </a:r>
          </a:p>
          <a:p>
            <a:pPr marL="384432" lvl="1" indent="-171450">
              <a:buFont typeface="Arial" panose="020B0604020202020204" pitchFamily="34" charset="0"/>
              <a:buChar char="•"/>
            </a:pPr>
            <a:r>
              <a:rPr lang="en-US" dirty="0"/>
              <a:t>Roll-up billing bucket for all Azure provisioned resources</a:t>
            </a:r>
          </a:p>
          <a:p>
            <a:pPr marL="384432" lvl="1"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5463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Often called IAM (Identity and Access Management) or RBAC (Roll based access control)</a:t>
            </a:r>
          </a:p>
          <a:p>
            <a:pPr marL="171450" indent="-171450">
              <a:buFont typeface="Arial" panose="020B0604020202020204" pitchFamily="34" charset="0"/>
              <a:buChar char="•"/>
            </a:pPr>
            <a:r>
              <a:rPr lang="en-US"/>
              <a:t>Every resource, resource group, and subscription can have RBAC permissions set on it</a:t>
            </a:r>
          </a:p>
          <a:p>
            <a:pPr marL="171450" indent="-171450">
              <a:buFont typeface="Arial" panose="020B0604020202020204" pitchFamily="34" charset="0"/>
              <a:buChar char="•"/>
            </a:pPr>
            <a:r>
              <a:rPr lang="en-US"/>
              <a:t>The identities or groups you assign RBAC permissions to are tied to the AAD tenant that the subscription is tied to</a:t>
            </a:r>
          </a:p>
          <a:p>
            <a:pPr marL="171450" indent="-171450">
              <a:buFont typeface="Arial" panose="020B0604020202020204" pitchFamily="34" charset="0"/>
              <a:buChar char="•"/>
            </a:pPr>
            <a:r>
              <a:rPr lang="en-US"/>
              <a:t>Use the built-in roles unless you have specific needs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8/24/2022 10:51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0471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Each region is a set of datacenters</a:t>
            </a:r>
          </a:p>
          <a:p>
            <a:pPr marL="171450" indent="-171450">
              <a:buFont typeface="Arial" panose="020B0604020202020204" pitchFamily="34" charset="0"/>
              <a:buChar char="•"/>
            </a:pPr>
            <a:r>
              <a:rPr lang="en-US"/>
              <a:t>Each datacenter has a very-low latency requirement in a region</a:t>
            </a:r>
          </a:p>
          <a:p>
            <a:pPr marL="171450" indent="-171450">
              <a:buFont typeface="Arial" panose="020B0604020202020204" pitchFamily="34" charset="0"/>
              <a:buChar char="•"/>
            </a:pPr>
            <a:r>
              <a:rPr lang="en-US"/>
              <a:t>New regions going in all the time</a:t>
            </a:r>
          </a:p>
          <a:p>
            <a:pPr marL="171450" indent="-171450">
              <a:buFont typeface="Arial" panose="020B0604020202020204" pitchFamily="34" charset="0"/>
              <a:buChar char="•"/>
            </a:pPr>
            <a:r>
              <a:rPr lang="en-US"/>
              <a:t>Consider which region is closest to your users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8/24/2022 10:51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9075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You’ll need an Azure subscription</a:t>
            </a:r>
          </a:p>
          <a:p>
            <a:pPr marL="384432" lvl="1" indent="-171450">
              <a:buFont typeface="Arial" panose="020B0604020202020204" pitchFamily="34" charset="0"/>
              <a:buChar char="•"/>
            </a:pPr>
            <a:r>
              <a:rPr lang="en-US" dirty="0"/>
              <a:t>A company provided subscription might be locked down for some of the services</a:t>
            </a:r>
          </a:p>
          <a:p>
            <a:pPr marL="384432" lvl="1" indent="-171450">
              <a:buFont typeface="Arial" panose="020B0604020202020204" pitchFamily="34" charset="0"/>
              <a:buChar char="•"/>
            </a:pPr>
            <a:r>
              <a:rPr lang="en-US" dirty="0"/>
              <a:t>You also likely won’t be able to provision app registrations in Azure Active Directory for the DevOps portion</a:t>
            </a:r>
          </a:p>
          <a:p>
            <a:pPr marL="384432" lvl="1" indent="-171450">
              <a:buFont typeface="Arial" panose="020B0604020202020204" pitchFamily="34" charset="0"/>
              <a:buChar char="•"/>
            </a:pPr>
            <a:r>
              <a:rPr lang="en-US" dirty="0"/>
              <a:t>You can create a free subscription</a:t>
            </a:r>
          </a:p>
          <a:p>
            <a:pPr marL="499521" lvl="2" indent="-171450">
              <a:buFont typeface="Arial" panose="020B0604020202020204" pitchFamily="34" charset="0"/>
              <a:buChar char="•"/>
            </a:pPr>
            <a:r>
              <a:rPr lang="en-US" dirty="0"/>
              <a:t>Note: You will have to enter credit card info but you won’t be charged</a:t>
            </a:r>
          </a:p>
          <a:p>
            <a:pPr marL="171450" lvl="0" indent="-171450">
              <a:buFont typeface="Arial" panose="020B0604020202020204" pitchFamily="34" charset="0"/>
              <a:buChar char="•"/>
            </a:pPr>
            <a:endParaRPr lang="en-US" dirty="0"/>
          </a:p>
          <a:p>
            <a:pPr marL="384432" lvl="1"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44221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tools for use with Azure</a:t>
            </a:r>
          </a:p>
          <a:p>
            <a:r>
              <a:rPr lang="en-US" dirty="0"/>
              <a:t>These tools use the Azure Resource Manager REST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514024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E2D1-BAC0-B71E-40DD-A5398DDFFD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DC2AB7-009B-F2B9-5400-1E2359A6F5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A74B29-CD0B-8573-2173-BA95DD1E7F9F}"/>
              </a:ext>
            </a:extLst>
          </p:cNvPr>
          <p:cNvSpPr>
            <a:spLocks noGrp="1"/>
          </p:cNvSpPr>
          <p:nvPr>
            <p:ph type="dt" sz="half" idx="10"/>
          </p:nvPr>
        </p:nvSpPr>
        <p:spPr/>
        <p:txBody>
          <a:bodyPr/>
          <a:lstStyle/>
          <a:p>
            <a:fld id="{D7FDABBE-1DD0-4F81-9BD3-8E3EAAFB6505}" type="datetimeFigureOut">
              <a:rPr lang="en-US" smtClean="0"/>
              <a:t>8/24/2022</a:t>
            </a:fld>
            <a:endParaRPr lang="en-US"/>
          </a:p>
        </p:txBody>
      </p:sp>
      <p:sp>
        <p:nvSpPr>
          <p:cNvPr id="5" name="Footer Placeholder 4">
            <a:extLst>
              <a:ext uri="{FF2B5EF4-FFF2-40B4-BE49-F238E27FC236}">
                <a16:creationId xmlns:a16="http://schemas.microsoft.com/office/drawing/2014/main" id="{D8069511-E746-65A7-2E0C-CE889085B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ABB98-C8E3-1FA0-B07E-320FD417F35C}"/>
              </a:ext>
            </a:extLst>
          </p:cNvPr>
          <p:cNvSpPr>
            <a:spLocks noGrp="1"/>
          </p:cNvSpPr>
          <p:nvPr>
            <p:ph type="sldNum" sz="quarter" idx="12"/>
          </p:nvPr>
        </p:nvSpPr>
        <p:spPr/>
        <p:txBody>
          <a:bodyPr/>
          <a:lstStyle/>
          <a:p>
            <a:fld id="{DA918C30-F0C2-4FA6-AFFB-C249D69E36A1}" type="slidenum">
              <a:rPr lang="en-US" smtClean="0"/>
              <a:t>‹#›</a:t>
            </a:fld>
            <a:endParaRPr lang="en-US"/>
          </a:p>
        </p:txBody>
      </p:sp>
    </p:spTree>
    <p:extLst>
      <p:ext uri="{BB962C8B-B14F-4D97-AF65-F5344CB8AC3E}">
        <p14:creationId xmlns:p14="http://schemas.microsoft.com/office/powerpoint/2010/main" val="727043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F6EA-6D74-5E17-4EE2-36E0A80BFB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3291D1-4451-4CB3-DBE3-5BB4F3EB3A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521D49-AF3B-A0E0-3DDA-3D3B0235FFB9}"/>
              </a:ext>
            </a:extLst>
          </p:cNvPr>
          <p:cNvSpPr>
            <a:spLocks noGrp="1"/>
          </p:cNvSpPr>
          <p:nvPr>
            <p:ph type="dt" sz="half" idx="10"/>
          </p:nvPr>
        </p:nvSpPr>
        <p:spPr/>
        <p:txBody>
          <a:bodyPr/>
          <a:lstStyle/>
          <a:p>
            <a:fld id="{D7FDABBE-1DD0-4F81-9BD3-8E3EAAFB6505}" type="datetimeFigureOut">
              <a:rPr lang="en-US" smtClean="0"/>
              <a:t>8/24/2022</a:t>
            </a:fld>
            <a:endParaRPr lang="en-US"/>
          </a:p>
        </p:txBody>
      </p:sp>
      <p:sp>
        <p:nvSpPr>
          <p:cNvPr id="5" name="Footer Placeholder 4">
            <a:extLst>
              <a:ext uri="{FF2B5EF4-FFF2-40B4-BE49-F238E27FC236}">
                <a16:creationId xmlns:a16="http://schemas.microsoft.com/office/drawing/2014/main" id="{36AD2F72-7CC4-4066-AA58-614193788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3F976-E784-CAE8-5283-B589E144975A}"/>
              </a:ext>
            </a:extLst>
          </p:cNvPr>
          <p:cNvSpPr>
            <a:spLocks noGrp="1"/>
          </p:cNvSpPr>
          <p:nvPr>
            <p:ph type="sldNum" sz="quarter" idx="12"/>
          </p:nvPr>
        </p:nvSpPr>
        <p:spPr/>
        <p:txBody>
          <a:bodyPr/>
          <a:lstStyle/>
          <a:p>
            <a:fld id="{DA918C30-F0C2-4FA6-AFFB-C249D69E36A1}" type="slidenum">
              <a:rPr lang="en-US" smtClean="0"/>
              <a:t>‹#›</a:t>
            </a:fld>
            <a:endParaRPr lang="en-US"/>
          </a:p>
        </p:txBody>
      </p:sp>
    </p:spTree>
    <p:extLst>
      <p:ext uri="{BB962C8B-B14F-4D97-AF65-F5344CB8AC3E}">
        <p14:creationId xmlns:p14="http://schemas.microsoft.com/office/powerpoint/2010/main" val="2066804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5B05C-A8F7-9F7E-97F6-ACFFEAE5A5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80B559-2658-4557-6187-8F810088D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2BDECA-5127-D8EF-C697-B0CD844F912A}"/>
              </a:ext>
            </a:extLst>
          </p:cNvPr>
          <p:cNvSpPr>
            <a:spLocks noGrp="1"/>
          </p:cNvSpPr>
          <p:nvPr>
            <p:ph type="dt" sz="half" idx="10"/>
          </p:nvPr>
        </p:nvSpPr>
        <p:spPr/>
        <p:txBody>
          <a:bodyPr/>
          <a:lstStyle/>
          <a:p>
            <a:fld id="{D7FDABBE-1DD0-4F81-9BD3-8E3EAAFB6505}" type="datetimeFigureOut">
              <a:rPr lang="en-US" smtClean="0"/>
              <a:t>8/24/2022</a:t>
            </a:fld>
            <a:endParaRPr lang="en-US"/>
          </a:p>
        </p:txBody>
      </p:sp>
      <p:sp>
        <p:nvSpPr>
          <p:cNvPr id="5" name="Footer Placeholder 4">
            <a:extLst>
              <a:ext uri="{FF2B5EF4-FFF2-40B4-BE49-F238E27FC236}">
                <a16:creationId xmlns:a16="http://schemas.microsoft.com/office/drawing/2014/main" id="{BAE208C7-E189-73E5-281C-8A3FFE5DD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5F73E-20E7-6149-678C-084571CF538F}"/>
              </a:ext>
            </a:extLst>
          </p:cNvPr>
          <p:cNvSpPr>
            <a:spLocks noGrp="1"/>
          </p:cNvSpPr>
          <p:nvPr>
            <p:ph type="sldNum" sz="quarter" idx="12"/>
          </p:nvPr>
        </p:nvSpPr>
        <p:spPr/>
        <p:txBody>
          <a:bodyPr/>
          <a:lstStyle/>
          <a:p>
            <a:fld id="{DA918C30-F0C2-4FA6-AFFB-C249D69E36A1}" type="slidenum">
              <a:rPr lang="en-US" smtClean="0"/>
              <a:t>‹#›</a:t>
            </a:fld>
            <a:endParaRPr lang="en-US"/>
          </a:p>
        </p:txBody>
      </p:sp>
    </p:spTree>
    <p:extLst>
      <p:ext uri="{BB962C8B-B14F-4D97-AF65-F5344CB8AC3E}">
        <p14:creationId xmlns:p14="http://schemas.microsoft.com/office/powerpoint/2010/main" val="2768758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10358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29444825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02188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9946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984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843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6514428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8116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E42D-8F54-18CA-4FD6-FEA3FF71FA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FE716-BF43-730F-8B2A-80D4E8C405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1D0AC-837D-ADFB-8933-71BCA0233252}"/>
              </a:ext>
            </a:extLst>
          </p:cNvPr>
          <p:cNvSpPr>
            <a:spLocks noGrp="1"/>
          </p:cNvSpPr>
          <p:nvPr>
            <p:ph type="dt" sz="half" idx="10"/>
          </p:nvPr>
        </p:nvSpPr>
        <p:spPr/>
        <p:txBody>
          <a:bodyPr/>
          <a:lstStyle/>
          <a:p>
            <a:fld id="{D7FDABBE-1DD0-4F81-9BD3-8E3EAAFB6505}" type="datetimeFigureOut">
              <a:rPr lang="en-US" smtClean="0"/>
              <a:t>8/24/2022</a:t>
            </a:fld>
            <a:endParaRPr lang="en-US"/>
          </a:p>
        </p:txBody>
      </p:sp>
      <p:sp>
        <p:nvSpPr>
          <p:cNvPr id="5" name="Footer Placeholder 4">
            <a:extLst>
              <a:ext uri="{FF2B5EF4-FFF2-40B4-BE49-F238E27FC236}">
                <a16:creationId xmlns:a16="http://schemas.microsoft.com/office/drawing/2014/main" id="{C6FCD135-F21F-0339-A8F9-C019A352D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042DE-EAC5-F62D-29FC-053031ED93CB}"/>
              </a:ext>
            </a:extLst>
          </p:cNvPr>
          <p:cNvSpPr>
            <a:spLocks noGrp="1"/>
          </p:cNvSpPr>
          <p:nvPr>
            <p:ph type="sldNum" sz="quarter" idx="12"/>
          </p:nvPr>
        </p:nvSpPr>
        <p:spPr/>
        <p:txBody>
          <a:bodyPr/>
          <a:lstStyle/>
          <a:p>
            <a:fld id="{DA918C30-F0C2-4FA6-AFFB-C249D69E36A1}" type="slidenum">
              <a:rPr lang="en-US" smtClean="0"/>
              <a:t>‹#›</a:t>
            </a:fld>
            <a:endParaRPr lang="en-US"/>
          </a:p>
        </p:txBody>
      </p:sp>
    </p:spTree>
    <p:extLst>
      <p:ext uri="{BB962C8B-B14F-4D97-AF65-F5344CB8AC3E}">
        <p14:creationId xmlns:p14="http://schemas.microsoft.com/office/powerpoint/2010/main" val="324273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75443555"/>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41077744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F09BE-EF84-2664-2269-A75F024073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CA9FA-ED0C-B73A-576A-73783BDEB0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A32C9A-A0D7-A351-CD60-FA27913C1C30}"/>
              </a:ext>
            </a:extLst>
          </p:cNvPr>
          <p:cNvSpPr>
            <a:spLocks noGrp="1"/>
          </p:cNvSpPr>
          <p:nvPr>
            <p:ph type="dt" sz="half" idx="10"/>
          </p:nvPr>
        </p:nvSpPr>
        <p:spPr/>
        <p:txBody>
          <a:bodyPr/>
          <a:lstStyle/>
          <a:p>
            <a:fld id="{D7FDABBE-1DD0-4F81-9BD3-8E3EAAFB6505}" type="datetimeFigureOut">
              <a:rPr lang="en-US" smtClean="0"/>
              <a:t>8/24/2022</a:t>
            </a:fld>
            <a:endParaRPr lang="en-US"/>
          </a:p>
        </p:txBody>
      </p:sp>
      <p:sp>
        <p:nvSpPr>
          <p:cNvPr id="5" name="Footer Placeholder 4">
            <a:extLst>
              <a:ext uri="{FF2B5EF4-FFF2-40B4-BE49-F238E27FC236}">
                <a16:creationId xmlns:a16="http://schemas.microsoft.com/office/drawing/2014/main" id="{BD55AECC-9925-BDB4-1D6A-CCE685FB52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E7E8C-E380-E072-6800-E3675E2DC376}"/>
              </a:ext>
            </a:extLst>
          </p:cNvPr>
          <p:cNvSpPr>
            <a:spLocks noGrp="1"/>
          </p:cNvSpPr>
          <p:nvPr>
            <p:ph type="sldNum" sz="quarter" idx="12"/>
          </p:nvPr>
        </p:nvSpPr>
        <p:spPr/>
        <p:txBody>
          <a:bodyPr/>
          <a:lstStyle/>
          <a:p>
            <a:fld id="{DA918C30-F0C2-4FA6-AFFB-C249D69E36A1}" type="slidenum">
              <a:rPr lang="en-US" smtClean="0"/>
              <a:t>‹#›</a:t>
            </a:fld>
            <a:endParaRPr lang="en-US"/>
          </a:p>
        </p:txBody>
      </p:sp>
    </p:spTree>
    <p:extLst>
      <p:ext uri="{BB962C8B-B14F-4D97-AF65-F5344CB8AC3E}">
        <p14:creationId xmlns:p14="http://schemas.microsoft.com/office/powerpoint/2010/main" val="63620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2635-DA61-6327-61A1-B49FC98B6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0CA407-D4E6-F7DD-9409-39F15AA57E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0C3D6D-914E-91E3-CA22-5A889A8BA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3CADC1-C36E-1416-5AE2-C3A3928A27EE}"/>
              </a:ext>
            </a:extLst>
          </p:cNvPr>
          <p:cNvSpPr>
            <a:spLocks noGrp="1"/>
          </p:cNvSpPr>
          <p:nvPr>
            <p:ph type="dt" sz="half" idx="10"/>
          </p:nvPr>
        </p:nvSpPr>
        <p:spPr/>
        <p:txBody>
          <a:bodyPr/>
          <a:lstStyle/>
          <a:p>
            <a:fld id="{D7FDABBE-1DD0-4F81-9BD3-8E3EAAFB6505}" type="datetimeFigureOut">
              <a:rPr lang="en-US" smtClean="0"/>
              <a:t>8/24/2022</a:t>
            </a:fld>
            <a:endParaRPr lang="en-US"/>
          </a:p>
        </p:txBody>
      </p:sp>
      <p:sp>
        <p:nvSpPr>
          <p:cNvPr id="6" name="Footer Placeholder 5">
            <a:extLst>
              <a:ext uri="{FF2B5EF4-FFF2-40B4-BE49-F238E27FC236}">
                <a16:creationId xmlns:a16="http://schemas.microsoft.com/office/drawing/2014/main" id="{C69DFE33-CF07-B958-1316-7198A91AE6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7BA77-D4F2-1EE9-7779-8A2FB944D5D6}"/>
              </a:ext>
            </a:extLst>
          </p:cNvPr>
          <p:cNvSpPr>
            <a:spLocks noGrp="1"/>
          </p:cNvSpPr>
          <p:nvPr>
            <p:ph type="sldNum" sz="quarter" idx="12"/>
          </p:nvPr>
        </p:nvSpPr>
        <p:spPr/>
        <p:txBody>
          <a:bodyPr/>
          <a:lstStyle/>
          <a:p>
            <a:fld id="{DA918C30-F0C2-4FA6-AFFB-C249D69E36A1}" type="slidenum">
              <a:rPr lang="en-US" smtClean="0"/>
              <a:t>‹#›</a:t>
            </a:fld>
            <a:endParaRPr lang="en-US"/>
          </a:p>
        </p:txBody>
      </p:sp>
    </p:spTree>
    <p:extLst>
      <p:ext uri="{BB962C8B-B14F-4D97-AF65-F5344CB8AC3E}">
        <p14:creationId xmlns:p14="http://schemas.microsoft.com/office/powerpoint/2010/main" val="4216818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3978-6A52-FC45-1762-3AA1608AD0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C31228-A878-444E-905A-F84BEC4EBC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77EB1-5E2B-D8AE-FA55-D1BABFBA61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2D3F13-0395-2A1E-8CCD-47EA3FE765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052050-B48A-8767-58BD-75F6D0DE6F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F65DB9-8266-E42A-05E4-9CE3D5D4DF68}"/>
              </a:ext>
            </a:extLst>
          </p:cNvPr>
          <p:cNvSpPr>
            <a:spLocks noGrp="1"/>
          </p:cNvSpPr>
          <p:nvPr>
            <p:ph type="dt" sz="half" idx="10"/>
          </p:nvPr>
        </p:nvSpPr>
        <p:spPr/>
        <p:txBody>
          <a:bodyPr/>
          <a:lstStyle/>
          <a:p>
            <a:fld id="{D7FDABBE-1DD0-4F81-9BD3-8E3EAAFB6505}" type="datetimeFigureOut">
              <a:rPr lang="en-US" smtClean="0"/>
              <a:t>8/24/2022</a:t>
            </a:fld>
            <a:endParaRPr lang="en-US"/>
          </a:p>
        </p:txBody>
      </p:sp>
      <p:sp>
        <p:nvSpPr>
          <p:cNvPr id="8" name="Footer Placeholder 7">
            <a:extLst>
              <a:ext uri="{FF2B5EF4-FFF2-40B4-BE49-F238E27FC236}">
                <a16:creationId xmlns:a16="http://schemas.microsoft.com/office/drawing/2014/main" id="{AE3B617D-3EA1-7CDB-4456-7F7148B3B7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CF9B7D-FB8D-2182-CE5B-D0DB84E47BD9}"/>
              </a:ext>
            </a:extLst>
          </p:cNvPr>
          <p:cNvSpPr>
            <a:spLocks noGrp="1"/>
          </p:cNvSpPr>
          <p:nvPr>
            <p:ph type="sldNum" sz="quarter" idx="12"/>
          </p:nvPr>
        </p:nvSpPr>
        <p:spPr/>
        <p:txBody>
          <a:bodyPr/>
          <a:lstStyle/>
          <a:p>
            <a:fld id="{DA918C30-F0C2-4FA6-AFFB-C249D69E36A1}" type="slidenum">
              <a:rPr lang="en-US" smtClean="0"/>
              <a:t>‹#›</a:t>
            </a:fld>
            <a:endParaRPr lang="en-US"/>
          </a:p>
        </p:txBody>
      </p:sp>
    </p:spTree>
    <p:extLst>
      <p:ext uri="{BB962C8B-B14F-4D97-AF65-F5344CB8AC3E}">
        <p14:creationId xmlns:p14="http://schemas.microsoft.com/office/powerpoint/2010/main" val="4006816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7226-4618-0D59-AC25-3B86657CCA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F15B3C-A3A2-0C46-8D82-A7B86F1D68A5}"/>
              </a:ext>
            </a:extLst>
          </p:cNvPr>
          <p:cNvSpPr>
            <a:spLocks noGrp="1"/>
          </p:cNvSpPr>
          <p:nvPr>
            <p:ph type="dt" sz="half" idx="10"/>
          </p:nvPr>
        </p:nvSpPr>
        <p:spPr/>
        <p:txBody>
          <a:bodyPr/>
          <a:lstStyle/>
          <a:p>
            <a:fld id="{D7FDABBE-1DD0-4F81-9BD3-8E3EAAFB6505}" type="datetimeFigureOut">
              <a:rPr lang="en-US" smtClean="0"/>
              <a:t>8/24/2022</a:t>
            </a:fld>
            <a:endParaRPr lang="en-US"/>
          </a:p>
        </p:txBody>
      </p:sp>
      <p:sp>
        <p:nvSpPr>
          <p:cNvPr id="4" name="Footer Placeholder 3">
            <a:extLst>
              <a:ext uri="{FF2B5EF4-FFF2-40B4-BE49-F238E27FC236}">
                <a16:creationId xmlns:a16="http://schemas.microsoft.com/office/drawing/2014/main" id="{A545111F-82E1-0743-F011-70B71193F5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D94D55-D975-489F-EAC0-3CF3104F547A}"/>
              </a:ext>
            </a:extLst>
          </p:cNvPr>
          <p:cNvSpPr>
            <a:spLocks noGrp="1"/>
          </p:cNvSpPr>
          <p:nvPr>
            <p:ph type="sldNum" sz="quarter" idx="12"/>
          </p:nvPr>
        </p:nvSpPr>
        <p:spPr/>
        <p:txBody>
          <a:bodyPr/>
          <a:lstStyle/>
          <a:p>
            <a:fld id="{DA918C30-F0C2-4FA6-AFFB-C249D69E36A1}" type="slidenum">
              <a:rPr lang="en-US" smtClean="0"/>
              <a:t>‹#›</a:t>
            </a:fld>
            <a:endParaRPr lang="en-US"/>
          </a:p>
        </p:txBody>
      </p:sp>
    </p:spTree>
    <p:extLst>
      <p:ext uri="{BB962C8B-B14F-4D97-AF65-F5344CB8AC3E}">
        <p14:creationId xmlns:p14="http://schemas.microsoft.com/office/powerpoint/2010/main" val="1883936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02074A-0D14-67BE-98B9-F9F6D35F6FA1}"/>
              </a:ext>
            </a:extLst>
          </p:cNvPr>
          <p:cNvSpPr>
            <a:spLocks noGrp="1"/>
          </p:cNvSpPr>
          <p:nvPr>
            <p:ph type="dt" sz="half" idx="10"/>
          </p:nvPr>
        </p:nvSpPr>
        <p:spPr/>
        <p:txBody>
          <a:bodyPr/>
          <a:lstStyle/>
          <a:p>
            <a:fld id="{D7FDABBE-1DD0-4F81-9BD3-8E3EAAFB6505}" type="datetimeFigureOut">
              <a:rPr lang="en-US" smtClean="0"/>
              <a:t>8/24/2022</a:t>
            </a:fld>
            <a:endParaRPr lang="en-US"/>
          </a:p>
        </p:txBody>
      </p:sp>
      <p:sp>
        <p:nvSpPr>
          <p:cNvPr id="3" name="Footer Placeholder 2">
            <a:extLst>
              <a:ext uri="{FF2B5EF4-FFF2-40B4-BE49-F238E27FC236}">
                <a16:creationId xmlns:a16="http://schemas.microsoft.com/office/drawing/2014/main" id="{83F31C8E-0983-C2E3-19CF-F7F32414E7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06B9C1-E4FC-F889-A527-9ECEC7582F2F}"/>
              </a:ext>
            </a:extLst>
          </p:cNvPr>
          <p:cNvSpPr>
            <a:spLocks noGrp="1"/>
          </p:cNvSpPr>
          <p:nvPr>
            <p:ph type="sldNum" sz="quarter" idx="12"/>
          </p:nvPr>
        </p:nvSpPr>
        <p:spPr/>
        <p:txBody>
          <a:bodyPr/>
          <a:lstStyle/>
          <a:p>
            <a:fld id="{DA918C30-F0C2-4FA6-AFFB-C249D69E36A1}" type="slidenum">
              <a:rPr lang="en-US" smtClean="0"/>
              <a:t>‹#›</a:t>
            </a:fld>
            <a:endParaRPr lang="en-US"/>
          </a:p>
        </p:txBody>
      </p:sp>
    </p:spTree>
    <p:extLst>
      <p:ext uri="{BB962C8B-B14F-4D97-AF65-F5344CB8AC3E}">
        <p14:creationId xmlns:p14="http://schemas.microsoft.com/office/powerpoint/2010/main" val="321134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A889-DB49-8381-B73B-1C5EE15C0B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CF32BE-6947-C85B-91C5-ED2A21B50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D047E5-9A46-3900-D4BC-4CA1B21E7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149246-5FC9-A2AB-DFA5-5FDDFE0AFE68}"/>
              </a:ext>
            </a:extLst>
          </p:cNvPr>
          <p:cNvSpPr>
            <a:spLocks noGrp="1"/>
          </p:cNvSpPr>
          <p:nvPr>
            <p:ph type="dt" sz="half" idx="10"/>
          </p:nvPr>
        </p:nvSpPr>
        <p:spPr/>
        <p:txBody>
          <a:bodyPr/>
          <a:lstStyle/>
          <a:p>
            <a:fld id="{D7FDABBE-1DD0-4F81-9BD3-8E3EAAFB6505}" type="datetimeFigureOut">
              <a:rPr lang="en-US" smtClean="0"/>
              <a:t>8/24/2022</a:t>
            </a:fld>
            <a:endParaRPr lang="en-US"/>
          </a:p>
        </p:txBody>
      </p:sp>
      <p:sp>
        <p:nvSpPr>
          <p:cNvPr id="6" name="Footer Placeholder 5">
            <a:extLst>
              <a:ext uri="{FF2B5EF4-FFF2-40B4-BE49-F238E27FC236}">
                <a16:creationId xmlns:a16="http://schemas.microsoft.com/office/drawing/2014/main" id="{7D3784C2-1895-4842-0739-14DA47E74C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60867-4B06-7876-32CB-C82F99AB3DDE}"/>
              </a:ext>
            </a:extLst>
          </p:cNvPr>
          <p:cNvSpPr>
            <a:spLocks noGrp="1"/>
          </p:cNvSpPr>
          <p:nvPr>
            <p:ph type="sldNum" sz="quarter" idx="12"/>
          </p:nvPr>
        </p:nvSpPr>
        <p:spPr/>
        <p:txBody>
          <a:bodyPr/>
          <a:lstStyle/>
          <a:p>
            <a:fld id="{DA918C30-F0C2-4FA6-AFFB-C249D69E36A1}" type="slidenum">
              <a:rPr lang="en-US" smtClean="0"/>
              <a:t>‹#›</a:t>
            </a:fld>
            <a:endParaRPr lang="en-US"/>
          </a:p>
        </p:txBody>
      </p:sp>
    </p:spTree>
    <p:extLst>
      <p:ext uri="{BB962C8B-B14F-4D97-AF65-F5344CB8AC3E}">
        <p14:creationId xmlns:p14="http://schemas.microsoft.com/office/powerpoint/2010/main" val="39323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EA7A4-6424-D12A-FB31-0090B2C57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CF5B6B-6AC1-2EC5-3F95-4A9210880D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2667D2-68AE-F0B1-B8B5-253A5F52F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D0C476-D2E9-4C0D-F250-5F662C39BDD6}"/>
              </a:ext>
            </a:extLst>
          </p:cNvPr>
          <p:cNvSpPr>
            <a:spLocks noGrp="1"/>
          </p:cNvSpPr>
          <p:nvPr>
            <p:ph type="dt" sz="half" idx="10"/>
          </p:nvPr>
        </p:nvSpPr>
        <p:spPr/>
        <p:txBody>
          <a:bodyPr/>
          <a:lstStyle/>
          <a:p>
            <a:fld id="{D7FDABBE-1DD0-4F81-9BD3-8E3EAAFB6505}" type="datetimeFigureOut">
              <a:rPr lang="en-US" smtClean="0"/>
              <a:t>8/24/2022</a:t>
            </a:fld>
            <a:endParaRPr lang="en-US"/>
          </a:p>
        </p:txBody>
      </p:sp>
      <p:sp>
        <p:nvSpPr>
          <p:cNvPr id="6" name="Footer Placeholder 5">
            <a:extLst>
              <a:ext uri="{FF2B5EF4-FFF2-40B4-BE49-F238E27FC236}">
                <a16:creationId xmlns:a16="http://schemas.microsoft.com/office/drawing/2014/main" id="{1DD02011-C261-5AA8-5AF2-D77AE7D67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992B04-DFD1-73CA-2033-AE3AA5D0E63E}"/>
              </a:ext>
            </a:extLst>
          </p:cNvPr>
          <p:cNvSpPr>
            <a:spLocks noGrp="1"/>
          </p:cNvSpPr>
          <p:nvPr>
            <p:ph type="sldNum" sz="quarter" idx="12"/>
          </p:nvPr>
        </p:nvSpPr>
        <p:spPr/>
        <p:txBody>
          <a:bodyPr/>
          <a:lstStyle/>
          <a:p>
            <a:fld id="{DA918C30-F0C2-4FA6-AFFB-C249D69E36A1}" type="slidenum">
              <a:rPr lang="en-US" smtClean="0"/>
              <a:t>‹#›</a:t>
            </a:fld>
            <a:endParaRPr lang="en-US"/>
          </a:p>
        </p:txBody>
      </p:sp>
    </p:spTree>
    <p:extLst>
      <p:ext uri="{BB962C8B-B14F-4D97-AF65-F5344CB8AC3E}">
        <p14:creationId xmlns:p14="http://schemas.microsoft.com/office/powerpoint/2010/main" val="2610258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3AB64-4658-6B16-F4AE-3AAA007C7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20B799-BDF8-61E6-6B37-F8396C7DE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3FE40-0969-7395-7E33-65EBEC6AF8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FDABBE-1DD0-4F81-9BD3-8E3EAAFB6505}" type="datetimeFigureOut">
              <a:rPr lang="en-US" smtClean="0"/>
              <a:t>8/24/2022</a:t>
            </a:fld>
            <a:endParaRPr lang="en-US"/>
          </a:p>
        </p:txBody>
      </p:sp>
      <p:sp>
        <p:nvSpPr>
          <p:cNvPr id="5" name="Footer Placeholder 4">
            <a:extLst>
              <a:ext uri="{FF2B5EF4-FFF2-40B4-BE49-F238E27FC236}">
                <a16:creationId xmlns:a16="http://schemas.microsoft.com/office/drawing/2014/main" id="{263DAFB4-9762-C9A4-A91B-B9FC4CD8FC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01E2D2-25A2-620A-3F6B-A5D698154B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918C30-F0C2-4FA6-AFFB-C249D69E36A1}" type="slidenum">
              <a:rPr lang="en-US" smtClean="0"/>
              <a:t>‹#›</a:t>
            </a:fld>
            <a:endParaRPr lang="en-US"/>
          </a:p>
        </p:txBody>
      </p:sp>
    </p:spTree>
    <p:extLst>
      <p:ext uri="{BB962C8B-B14F-4D97-AF65-F5344CB8AC3E}">
        <p14:creationId xmlns:p14="http://schemas.microsoft.com/office/powerpoint/2010/main" val="336633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 id="2147483669" r:id="rId20"/>
    <p:sldLayoutId id="214748367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13.png"/><Relationship Id="rId12" Type="http://schemas.openxmlformats.org/officeDocument/2006/relationships/image" Target="../media/image34.svg"/><Relationship Id="rId17" Type="http://schemas.openxmlformats.org/officeDocument/2006/relationships/image" Target="../media/image39.svg"/><Relationship Id="rId2" Type="http://schemas.openxmlformats.org/officeDocument/2006/relationships/notesSlide" Target="../notesSlides/notesSlide10.xml"/><Relationship Id="rId16"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32.svg"/><Relationship Id="rId11" Type="http://schemas.openxmlformats.org/officeDocument/2006/relationships/image" Target="../media/image33.png"/><Relationship Id="rId5" Type="http://schemas.openxmlformats.org/officeDocument/2006/relationships/image" Target="../media/image31.png"/><Relationship Id="rId15" Type="http://schemas.openxmlformats.org/officeDocument/2006/relationships/image" Target="../media/image37.svg"/><Relationship Id="rId10" Type="http://schemas.openxmlformats.org/officeDocument/2006/relationships/image" Target="../media/image12.svg"/><Relationship Id="rId19" Type="http://schemas.openxmlformats.org/officeDocument/2006/relationships/image" Target="../media/image41.svg"/><Relationship Id="rId4" Type="http://schemas.openxmlformats.org/officeDocument/2006/relationships/image" Target="../media/image30.svg"/><Relationship Id="rId9" Type="http://schemas.openxmlformats.org/officeDocument/2006/relationships/image" Target="../media/image11.png"/><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1.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14.xml"/><Relationship Id="rId16" Type="http://schemas.openxmlformats.org/officeDocument/2006/relationships/image" Target="../media/image56.svg"/><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52.png"/><Relationship Id="rId5" Type="http://schemas.openxmlformats.org/officeDocument/2006/relationships/image" Target="../media/image11.png"/><Relationship Id="rId15" Type="http://schemas.openxmlformats.org/officeDocument/2006/relationships/image" Target="../media/image55.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 Id="rId1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7.svg"/></Relationships>
</file>

<file path=ppt/slides/_rels/slide1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8.svg"/></Relationships>
</file>

<file path=ppt/slides/_rels/slide1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42.png"/><Relationship Id="rId18" Type="http://schemas.openxmlformats.org/officeDocument/2006/relationships/image" Target="../media/image70.svg"/><Relationship Id="rId26" Type="http://schemas.openxmlformats.org/officeDocument/2006/relationships/image" Target="../media/image76.svg"/><Relationship Id="rId3" Type="http://schemas.openxmlformats.org/officeDocument/2006/relationships/image" Target="../media/image11.png"/><Relationship Id="rId21" Type="http://schemas.openxmlformats.org/officeDocument/2006/relationships/image" Target="../media/image44.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69.png"/><Relationship Id="rId25" Type="http://schemas.openxmlformats.org/officeDocument/2006/relationships/image" Target="../media/image75.png"/><Relationship Id="rId2" Type="http://schemas.openxmlformats.org/officeDocument/2006/relationships/notesSlide" Target="../notesSlides/notesSlide17.xml"/><Relationship Id="rId16" Type="http://schemas.openxmlformats.org/officeDocument/2006/relationships/image" Target="../media/image68.svg"/><Relationship Id="rId20" Type="http://schemas.openxmlformats.org/officeDocument/2006/relationships/image" Target="../media/image72.svg"/><Relationship Id="rId29"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60.svg"/><Relationship Id="rId11" Type="http://schemas.openxmlformats.org/officeDocument/2006/relationships/image" Target="../media/image65.png"/><Relationship Id="rId24" Type="http://schemas.openxmlformats.org/officeDocument/2006/relationships/image" Target="../media/image74.svg"/><Relationship Id="rId32" Type="http://schemas.openxmlformats.org/officeDocument/2006/relationships/image" Target="../media/image82.svg"/><Relationship Id="rId5" Type="http://schemas.openxmlformats.org/officeDocument/2006/relationships/image" Target="../media/image59.png"/><Relationship Id="rId15" Type="http://schemas.openxmlformats.org/officeDocument/2006/relationships/image" Target="../media/image67.png"/><Relationship Id="rId23" Type="http://schemas.openxmlformats.org/officeDocument/2006/relationships/image" Target="../media/image73.png"/><Relationship Id="rId28" Type="http://schemas.openxmlformats.org/officeDocument/2006/relationships/image" Target="../media/image78.svg"/><Relationship Id="rId10" Type="http://schemas.openxmlformats.org/officeDocument/2006/relationships/image" Target="../media/image64.svg"/><Relationship Id="rId19" Type="http://schemas.openxmlformats.org/officeDocument/2006/relationships/image" Target="../media/image71.png"/><Relationship Id="rId31" Type="http://schemas.openxmlformats.org/officeDocument/2006/relationships/image" Target="../media/image81.png"/><Relationship Id="rId4" Type="http://schemas.openxmlformats.org/officeDocument/2006/relationships/image" Target="../media/image12.svg"/><Relationship Id="rId9" Type="http://schemas.openxmlformats.org/officeDocument/2006/relationships/image" Target="../media/image63.png"/><Relationship Id="rId14" Type="http://schemas.openxmlformats.org/officeDocument/2006/relationships/image" Target="../media/image43.svg"/><Relationship Id="rId22" Type="http://schemas.openxmlformats.org/officeDocument/2006/relationships/image" Target="../media/image45.svg"/><Relationship Id="rId27" Type="http://schemas.openxmlformats.org/officeDocument/2006/relationships/image" Target="../media/image77.png"/><Relationship Id="rId30" Type="http://schemas.openxmlformats.org/officeDocument/2006/relationships/image" Target="../media/image80.svg"/></Relationships>
</file>

<file path=ppt/slides/_rels/slide19.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13.png"/><Relationship Id="rId12" Type="http://schemas.openxmlformats.org/officeDocument/2006/relationships/image" Target="../media/image34.svg"/><Relationship Id="rId17" Type="http://schemas.openxmlformats.org/officeDocument/2006/relationships/image" Target="../media/image39.svg"/><Relationship Id="rId2" Type="http://schemas.openxmlformats.org/officeDocument/2006/relationships/notesSlide" Target="../notesSlides/notesSlide18.xml"/><Relationship Id="rId16"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32.svg"/><Relationship Id="rId11" Type="http://schemas.openxmlformats.org/officeDocument/2006/relationships/image" Target="../media/image33.png"/><Relationship Id="rId5" Type="http://schemas.openxmlformats.org/officeDocument/2006/relationships/image" Target="../media/image31.png"/><Relationship Id="rId15" Type="http://schemas.openxmlformats.org/officeDocument/2006/relationships/image" Target="../media/image37.svg"/><Relationship Id="rId10" Type="http://schemas.openxmlformats.org/officeDocument/2006/relationships/image" Target="../media/image12.svg"/><Relationship Id="rId19" Type="http://schemas.openxmlformats.org/officeDocument/2006/relationships/image" Target="../media/image41.svg"/><Relationship Id="rId4" Type="http://schemas.openxmlformats.org/officeDocument/2006/relationships/image" Target="../media/image30.svg"/><Relationship Id="rId9" Type="http://schemas.openxmlformats.org/officeDocument/2006/relationships/image" Target="../media/image11.pn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0.jpg"/><Relationship Id="rId4" Type="http://schemas.openxmlformats.org/officeDocument/2006/relationships/image" Target="../media/image5.sv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hyperlink" Target="https://aka.ms/azuredevdaylabs/web" TargetMode="External"/><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13.png"/><Relationship Id="rId12" Type="http://schemas.openxmlformats.org/officeDocument/2006/relationships/image" Target="../media/image34.svg"/><Relationship Id="rId17" Type="http://schemas.openxmlformats.org/officeDocument/2006/relationships/image" Target="../media/image39.svg"/><Relationship Id="rId2" Type="http://schemas.openxmlformats.org/officeDocument/2006/relationships/notesSlide" Target="../notesSlides/notesSlide20.xml"/><Relationship Id="rId16"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32.svg"/><Relationship Id="rId11" Type="http://schemas.openxmlformats.org/officeDocument/2006/relationships/image" Target="../media/image33.png"/><Relationship Id="rId5" Type="http://schemas.openxmlformats.org/officeDocument/2006/relationships/image" Target="../media/image31.png"/><Relationship Id="rId15" Type="http://schemas.openxmlformats.org/officeDocument/2006/relationships/image" Target="../media/image37.svg"/><Relationship Id="rId10" Type="http://schemas.openxmlformats.org/officeDocument/2006/relationships/image" Target="../media/image12.svg"/><Relationship Id="rId19" Type="http://schemas.openxmlformats.org/officeDocument/2006/relationships/image" Target="../media/image41.svg"/><Relationship Id="rId4" Type="http://schemas.openxmlformats.org/officeDocument/2006/relationships/image" Target="../media/image30.svg"/><Relationship Id="rId9" Type="http://schemas.openxmlformats.org/officeDocument/2006/relationships/image" Target="../media/image11.png"/><Relationship Id="rId1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3.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68.svg"/><Relationship Id="rId4" Type="http://schemas.openxmlformats.org/officeDocument/2006/relationships/image" Target="../media/image14.svg"/><Relationship Id="rId9"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92.png"/><Relationship Id="rId11" Type="http://schemas.openxmlformats.org/officeDocument/2006/relationships/image" Target="../media/image97.jpe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87.png"/><Relationship Id="rId7"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88.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04.png"/><Relationship Id="rId18" Type="http://schemas.openxmlformats.org/officeDocument/2006/relationships/image" Target="../media/image109.sv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03.svg"/><Relationship Id="rId17" Type="http://schemas.openxmlformats.org/officeDocument/2006/relationships/image" Target="../media/image108.png"/><Relationship Id="rId2" Type="http://schemas.openxmlformats.org/officeDocument/2006/relationships/notesSlide" Target="../notesSlides/notesSlide27.xml"/><Relationship Id="rId16" Type="http://schemas.openxmlformats.org/officeDocument/2006/relationships/image" Target="../media/image107.sv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102.png"/><Relationship Id="rId5" Type="http://schemas.openxmlformats.org/officeDocument/2006/relationships/image" Target="../media/image31.png"/><Relationship Id="rId15" Type="http://schemas.openxmlformats.org/officeDocument/2006/relationships/image" Target="../media/image106.png"/><Relationship Id="rId10" Type="http://schemas.openxmlformats.org/officeDocument/2006/relationships/image" Target="../media/image62.svg"/><Relationship Id="rId4" Type="http://schemas.openxmlformats.org/officeDocument/2006/relationships/image" Target="../media/image12.svg"/><Relationship Id="rId9" Type="http://schemas.openxmlformats.org/officeDocument/2006/relationships/image" Target="../media/image61.png"/><Relationship Id="rId14" Type="http://schemas.openxmlformats.org/officeDocument/2006/relationships/image" Target="../media/image105.svg"/></Relationships>
</file>

<file path=ppt/slides/_rels/slide3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67.png"/><Relationship Id="rId7"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11.jpeg"/><Relationship Id="rId11" Type="http://schemas.openxmlformats.org/officeDocument/2006/relationships/image" Target="../media/image45.svg"/><Relationship Id="rId5" Type="http://schemas.openxmlformats.org/officeDocument/2006/relationships/image" Target="../media/image110.jpeg"/><Relationship Id="rId10" Type="http://schemas.openxmlformats.org/officeDocument/2006/relationships/image" Target="../media/image44.png"/><Relationship Id="rId4" Type="http://schemas.openxmlformats.org/officeDocument/2006/relationships/image" Target="../media/image68.svg"/><Relationship Id="rId9" Type="http://schemas.openxmlformats.org/officeDocument/2006/relationships/image" Target="../media/image114.svg"/></Relationships>
</file>

<file path=ppt/slides/_rels/slide3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13.png"/><Relationship Id="rId12" Type="http://schemas.openxmlformats.org/officeDocument/2006/relationships/image" Target="../media/image34.svg"/><Relationship Id="rId17" Type="http://schemas.openxmlformats.org/officeDocument/2006/relationships/image" Target="../media/image39.svg"/><Relationship Id="rId2" Type="http://schemas.openxmlformats.org/officeDocument/2006/relationships/notesSlide" Target="../notesSlides/notesSlide29.xml"/><Relationship Id="rId16"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32.svg"/><Relationship Id="rId11" Type="http://schemas.openxmlformats.org/officeDocument/2006/relationships/image" Target="../media/image33.png"/><Relationship Id="rId5" Type="http://schemas.openxmlformats.org/officeDocument/2006/relationships/image" Target="../media/image31.png"/><Relationship Id="rId15" Type="http://schemas.openxmlformats.org/officeDocument/2006/relationships/image" Target="../media/image37.svg"/><Relationship Id="rId10" Type="http://schemas.openxmlformats.org/officeDocument/2006/relationships/image" Target="../media/image12.svg"/><Relationship Id="rId19" Type="http://schemas.openxmlformats.org/officeDocument/2006/relationships/image" Target="../media/image41.svg"/><Relationship Id="rId4" Type="http://schemas.openxmlformats.org/officeDocument/2006/relationships/image" Target="../media/image30.svg"/><Relationship Id="rId9" Type="http://schemas.openxmlformats.org/officeDocument/2006/relationships/image" Target="../media/image11.png"/><Relationship Id="rId1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hyperlink" Target="https://aka.ms/azuredevdaylabs/serverless" TargetMode="External"/><Relationship Id="rId7" Type="http://schemas.openxmlformats.org/officeDocument/2006/relationships/image" Target="../media/image115.png"/><Relationship Id="rId12" Type="http://schemas.openxmlformats.org/officeDocument/2006/relationships/image" Target="../media/image45.sv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4.svg"/><Relationship Id="rId11" Type="http://schemas.openxmlformats.org/officeDocument/2006/relationships/image" Target="../media/image44.png"/><Relationship Id="rId5" Type="http://schemas.openxmlformats.org/officeDocument/2006/relationships/image" Target="../media/image13.png"/><Relationship Id="rId10" Type="http://schemas.openxmlformats.org/officeDocument/2006/relationships/image" Target="../media/image88.svg"/><Relationship Id="rId4" Type="http://schemas.openxmlformats.org/officeDocument/2006/relationships/image" Target="../media/image3.png"/><Relationship Id="rId9"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1.xml"/><Relationship Id="rId6" Type="http://schemas.openxmlformats.org/officeDocument/2006/relationships/hyperlink" Target="https://aka.ms/azuredevdaycontent" TargetMode="External"/><Relationship Id="rId5" Type="http://schemas.openxmlformats.org/officeDocument/2006/relationships/hyperlink" Target="https://aka.ms/azuredevdaysurvey" TargetMode="External"/><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azure.com/free" TargetMode="External"/><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hyperlink" Target="https://github.com/signup" TargetMode="External"/><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sitting at a desk with several monitors&#10;&#10;Description automatically generated with low confidence">
            <a:extLst>
              <a:ext uri="{FF2B5EF4-FFF2-40B4-BE49-F238E27FC236}">
                <a16:creationId xmlns:a16="http://schemas.microsoft.com/office/drawing/2014/main" id="{103D599A-B83E-48AC-896B-EB7326F63B20}"/>
              </a:ext>
            </a:extLst>
          </p:cNvPr>
          <p:cNvPicPr>
            <a:picLocks noGrp="1" noChangeAspect="1"/>
          </p:cNvPicPr>
          <p:nvPr>
            <p:ph type="pic" sz="quarter" idx="10"/>
          </p:nvPr>
        </p:nvPicPr>
        <p:blipFill>
          <a:blip r:embed="rId3"/>
          <a:srcRect t="7813" b="7813"/>
          <a:stretch>
            <a:fillRect/>
          </a:stretch>
        </p:blipFill>
        <p:spPr/>
      </p:pic>
      <p:sp>
        <p:nvSpPr>
          <p:cNvPr id="3" name="Title 2">
            <a:extLst>
              <a:ext uri="{FF2B5EF4-FFF2-40B4-BE49-F238E27FC236}">
                <a16:creationId xmlns:a16="http://schemas.microsoft.com/office/drawing/2014/main" id="{55E8D625-6D8E-4D8A-8BC4-77B8A8D4E78A}"/>
              </a:ext>
            </a:extLst>
          </p:cNvPr>
          <p:cNvSpPr>
            <a:spLocks noGrp="1"/>
          </p:cNvSpPr>
          <p:nvPr>
            <p:ph type="title"/>
          </p:nvPr>
        </p:nvSpPr>
        <p:spPr/>
        <p:txBody>
          <a:bodyPr/>
          <a:lstStyle/>
          <a:p>
            <a:br>
              <a:rPr lang="en-US" dirty="0"/>
            </a:br>
            <a:br>
              <a:rPr lang="en-US" dirty="0"/>
            </a:br>
            <a:br>
              <a:rPr lang="en-US" dirty="0"/>
            </a:br>
            <a:br>
              <a:rPr lang="en-US" dirty="0"/>
            </a:br>
            <a:r>
              <a:rPr lang="en-US" dirty="0"/>
              <a:t>Azure Dev Day 1</a:t>
            </a:r>
          </a:p>
        </p:txBody>
      </p:sp>
      <p:pic>
        <p:nvPicPr>
          <p:cNvPr id="7" name="Picture 6" descr="Icon&#10;&#10;Description automatically generated">
            <a:extLst>
              <a:ext uri="{FF2B5EF4-FFF2-40B4-BE49-F238E27FC236}">
                <a16:creationId xmlns:a16="http://schemas.microsoft.com/office/drawing/2014/main" id="{CEE300A6-FFC3-457B-8667-4905466D5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93" y="1254439"/>
            <a:ext cx="3025561" cy="3025561"/>
          </a:xfrm>
          <a:prstGeom prst="rect">
            <a:avLst/>
          </a:prstGeom>
        </p:spPr>
      </p:pic>
    </p:spTree>
    <p:extLst>
      <p:ext uri="{BB962C8B-B14F-4D97-AF65-F5344CB8AC3E}">
        <p14:creationId xmlns:p14="http://schemas.microsoft.com/office/powerpoint/2010/main" val="30298423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E813-CD74-442B-A319-4209C2A02E80}"/>
              </a:ext>
            </a:extLst>
          </p:cNvPr>
          <p:cNvSpPr>
            <a:spLocks noGrp="1"/>
          </p:cNvSpPr>
          <p:nvPr>
            <p:ph type="title"/>
          </p:nvPr>
        </p:nvSpPr>
        <p:spPr/>
        <p:txBody>
          <a:bodyPr/>
          <a:lstStyle/>
          <a:p>
            <a:r>
              <a:rPr lang="en-US"/>
              <a:t>Sample of available tools</a:t>
            </a:r>
          </a:p>
        </p:txBody>
      </p:sp>
      <p:pic>
        <p:nvPicPr>
          <p:cNvPr id="1026" name="Picture 2" descr="See the source image">
            <a:extLst>
              <a:ext uri="{FF2B5EF4-FFF2-40B4-BE49-F238E27FC236}">
                <a16:creationId xmlns:a16="http://schemas.microsoft.com/office/drawing/2014/main" id="{7913D1C5-3DF3-4C3D-979B-446E4660D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717" y="1366653"/>
            <a:ext cx="983725" cy="983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3916F9-EE47-4110-90F2-F64FF1044273}"/>
              </a:ext>
            </a:extLst>
          </p:cNvPr>
          <p:cNvSpPr txBox="1"/>
          <p:nvPr/>
        </p:nvSpPr>
        <p:spPr>
          <a:xfrm>
            <a:off x="2535731" y="1704626"/>
            <a:ext cx="2694905" cy="307777"/>
          </a:xfrm>
          <a:prstGeom prst="rect">
            <a:avLst/>
          </a:prstGeom>
          <a:noFill/>
        </p:spPr>
        <p:txBody>
          <a:bodyPr wrap="none" lIns="0" tIns="0" rIns="0" bIns="0" rtlCol="0">
            <a:spAutoFit/>
          </a:bodyPr>
          <a:lstStyle/>
          <a:p>
            <a:pPr algn="l"/>
            <a:r>
              <a:rPr lang="en-US" sz="2000"/>
              <a:t>+ Azure Tools Extension</a:t>
            </a:r>
          </a:p>
        </p:txBody>
      </p:sp>
      <p:pic>
        <p:nvPicPr>
          <p:cNvPr id="1028" name="Picture 4" descr="See the source image">
            <a:extLst>
              <a:ext uri="{FF2B5EF4-FFF2-40B4-BE49-F238E27FC236}">
                <a16:creationId xmlns:a16="http://schemas.microsoft.com/office/drawing/2014/main" id="{2B72852D-D805-46E0-B0E9-CBFFDC436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605" y="2746107"/>
            <a:ext cx="1045837" cy="9804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8DB0924-1024-46D3-8195-5B6109BD8F61}"/>
              </a:ext>
            </a:extLst>
          </p:cNvPr>
          <p:cNvSpPr txBox="1"/>
          <p:nvPr/>
        </p:nvSpPr>
        <p:spPr>
          <a:xfrm>
            <a:off x="2535730" y="3082454"/>
            <a:ext cx="2494914" cy="307777"/>
          </a:xfrm>
          <a:prstGeom prst="rect">
            <a:avLst/>
          </a:prstGeom>
          <a:noFill/>
        </p:spPr>
        <p:txBody>
          <a:bodyPr wrap="none" lIns="0" tIns="0" rIns="0" bIns="0" rtlCol="0">
            <a:spAutoFit/>
          </a:bodyPr>
          <a:lstStyle/>
          <a:p>
            <a:pPr algn="l"/>
            <a:r>
              <a:rPr lang="en-US" sz="2000"/>
              <a:t>+ Azure Toolkit Plugin</a:t>
            </a:r>
          </a:p>
        </p:txBody>
      </p:sp>
      <p:pic>
        <p:nvPicPr>
          <p:cNvPr id="1030" name="Picture 6" descr="See the source image">
            <a:extLst>
              <a:ext uri="{FF2B5EF4-FFF2-40B4-BE49-F238E27FC236}">
                <a16:creationId xmlns:a16="http://schemas.microsoft.com/office/drawing/2014/main" id="{EA6741F9-C777-442F-8BC4-4D880CC2E6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605" y="4122308"/>
            <a:ext cx="980472" cy="9804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31DFBA2-FF85-431B-927A-8C57330C53EB}"/>
              </a:ext>
            </a:extLst>
          </p:cNvPr>
          <p:cNvSpPr txBox="1"/>
          <p:nvPr/>
        </p:nvSpPr>
        <p:spPr>
          <a:xfrm>
            <a:off x="2535730" y="4458655"/>
            <a:ext cx="1712648" cy="307777"/>
          </a:xfrm>
          <a:prstGeom prst="rect">
            <a:avLst/>
          </a:prstGeom>
          <a:noFill/>
        </p:spPr>
        <p:txBody>
          <a:bodyPr wrap="none" lIns="0" tIns="0" rIns="0" bIns="0" rtlCol="0">
            <a:spAutoFit/>
          </a:bodyPr>
          <a:lstStyle/>
          <a:p>
            <a:pPr algn="l"/>
            <a:r>
              <a:rPr lang="en-US" sz="2000"/>
              <a:t>+ Azure Toolkit</a:t>
            </a:r>
          </a:p>
        </p:txBody>
      </p:sp>
      <p:pic>
        <p:nvPicPr>
          <p:cNvPr id="1032" name="Picture 8" descr="See the source image">
            <a:extLst>
              <a:ext uri="{FF2B5EF4-FFF2-40B4-BE49-F238E27FC236}">
                <a16:creationId xmlns:a16="http://schemas.microsoft.com/office/drawing/2014/main" id="{46D5AEE1-21C0-4508-ACD3-571223998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605" y="5498509"/>
            <a:ext cx="980472" cy="9804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55B782-0014-4CE8-81F8-3400C5A2E2DA}"/>
              </a:ext>
            </a:extLst>
          </p:cNvPr>
          <p:cNvSpPr txBox="1"/>
          <p:nvPr/>
        </p:nvSpPr>
        <p:spPr>
          <a:xfrm>
            <a:off x="2535730" y="5834856"/>
            <a:ext cx="1905778" cy="307777"/>
          </a:xfrm>
          <a:prstGeom prst="rect">
            <a:avLst/>
          </a:prstGeom>
          <a:noFill/>
        </p:spPr>
        <p:txBody>
          <a:bodyPr wrap="none" lIns="0" tIns="0" rIns="0" bIns="0" rtlCol="0">
            <a:spAutoFit/>
          </a:bodyPr>
          <a:lstStyle/>
          <a:p>
            <a:pPr algn="l"/>
            <a:r>
              <a:rPr lang="en-US" sz="2000"/>
              <a:t>+ Cloud Explorer</a:t>
            </a:r>
          </a:p>
        </p:txBody>
      </p:sp>
      <p:pic>
        <p:nvPicPr>
          <p:cNvPr id="1034" name="Picture 10" descr="See the source image">
            <a:extLst>
              <a:ext uri="{FF2B5EF4-FFF2-40B4-BE49-F238E27FC236}">
                <a16:creationId xmlns:a16="http://schemas.microsoft.com/office/drawing/2014/main" id="{7138DB79-18F0-480B-B081-3E40BE5BEE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6956" y="1293604"/>
            <a:ext cx="2917573" cy="17346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FBEA50CE-4AFE-4539-9863-D26247DCC9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8402" y="3207289"/>
            <a:ext cx="1718045" cy="17180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con&#10;&#10;Description automatically generated">
            <a:extLst>
              <a:ext uri="{FF2B5EF4-FFF2-40B4-BE49-F238E27FC236}">
                <a16:creationId xmlns:a16="http://schemas.microsoft.com/office/drawing/2014/main" id="{5E5D3EAD-B617-4B97-BF70-3D959C1F5A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6421" y="5053853"/>
            <a:ext cx="1562005" cy="1562005"/>
          </a:xfrm>
          <a:prstGeom prst="rect">
            <a:avLst/>
          </a:prstGeom>
        </p:spPr>
      </p:pic>
    </p:spTree>
    <p:extLst>
      <p:ext uri="{BB962C8B-B14F-4D97-AF65-F5344CB8AC3E}">
        <p14:creationId xmlns:p14="http://schemas.microsoft.com/office/powerpoint/2010/main" val="18351903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88F3EFB6-1AB0-4C14-806D-2EA5F7191BFE}"/>
              </a:ext>
            </a:extLst>
          </p:cNvPr>
          <p:cNvSpPr/>
          <p:nvPr/>
        </p:nvSpPr>
        <p:spPr>
          <a:xfrm>
            <a:off x="413719" y="5656797"/>
            <a:ext cx="11600451" cy="921542"/>
          </a:xfrm>
          <a:prstGeom prst="rect">
            <a:avLst/>
          </a:prstGeom>
          <a:solidFill>
            <a:srgbClr val="D9D9D9"/>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A3344C6C-23CE-4CE2-89DD-55FEC2AFBEDB}"/>
              </a:ext>
            </a:extLst>
          </p:cNvPr>
          <p:cNvSpPr txBox="1"/>
          <p:nvPr/>
        </p:nvSpPr>
        <p:spPr>
          <a:xfrm>
            <a:off x="2578710" y="2171162"/>
            <a:ext cx="1806905"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CaaS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Container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Platform</a:t>
            </a:r>
          </a:p>
        </p:txBody>
      </p:sp>
      <p:cxnSp>
        <p:nvCxnSpPr>
          <p:cNvPr id="87" name="Straight Arrow Connector 86">
            <a:extLst>
              <a:ext uri="{FF2B5EF4-FFF2-40B4-BE49-F238E27FC236}">
                <a16:creationId xmlns:a16="http://schemas.microsoft.com/office/drawing/2014/main" id="{53C6694F-1F50-40AF-906B-78FAE17A9816}"/>
              </a:ext>
            </a:extLst>
          </p:cNvPr>
          <p:cNvCxnSpPr>
            <a:cxnSpLocks/>
          </p:cNvCxnSpPr>
          <p:nvPr/>
        </p:nvCxnSpPr>
        <p:spPr>
          <a:xfrm>
            <a:off x="413719" y="2059070"/>
            <a:ext cx="11342853" cy="0"/>
          </a:xfrm>
          <a:prstGeom prst="straightConnector1">
            <a:avLst/>
          </a:prstGeom>
          <a:noFill/>
          <a:ln w="19050" cap="flat" cmpd="sng" algn="ctr">
            <a:solidFill>
              <a:sysClr val="windowText" lastClr="000000"/>
            </a:solidFill>
            <a:prstDash val="solid"/>
            <a:round/>
            <a:headEnd type="triangle" w="med" len="med"/>
            <a:tailEnd type="triangle" w="med" len="med"/>
          </a:ln>
          <a:effectLst/>
        </p:spPr>
      </p:cxnSp>
      <p:sp>
        <p:nvSpPr>
          <p:cNvPr id="88" name="TextBox 87">
            <a:extLst>
              <a:ext uri="{FF2B5EF4-FFF2-40B4-BE49-F238E27FC236}">
                <a16:creationId xmlns:a16="http://schemas.microsoft.com/office/drawing/2014/main" id="{8BC0F4DA-A5B4-44AE-A431-FDDD3D5EA564}"/>
              </a:ext>
            </a:extLst>
          </p:cNvPr>
          <p:cNvSpPr txBox="1"/>
          <p:nvPr/>
        </p:nvSpPr>
        <p:spPr>
          <a:xfrm>
            <a:off x="5297499" y="2171162"/>
            <a:ext cx="1572866"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PaaS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Application Platform</a:t>
            </a:r>
          </a:p>
        </p:txBody>
      </p:sp>
      <p:sp>
        <p:nvSpPr>
          <p:cNvPr id="89" name="TextBox 88">
            <a:extLst>
              <a:ext uri="{FF2B5EF4-FFF2-40B4-BE49-F238E27FC236}">
                <a16:creationId xmlns:a16="http://schemas.microsoft.com/office/drawing/2014/main" id="{5544E1E3-00A3-45A9-8AA4-DBB43A306C6C}"/>
              </a:ext>
            </a:extLst>
          </p:cNvPr>
          <p:cNvSpPr txBox="1"/>
          <p:nvPr/>
        </p:nvSpPr>
        <p:spPr>
          <a:xfrm>
            <a:off x="7584318" y="2171162"/>
            <a:ext cx="1398139"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FaaS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Serverless Platform</a:t>
            </a:r>
          </a:p>
        </p:txBody>
      </p:sp>
      <p:sp>
        <p:nvSpPr>
          <p:cNvPr id="90" name="TextBox 89">
            <a:extLst>
              <a:ext uri="{FF2B5EF4-FFF2-40B4-BE49-F238E27FC236}">
                <a16:creationId xmlns:a16="http://schemas.microsoft.com/office/drawing/2014/main" id="{FE63B5B5-F12C-4EC8-A1A5-EC0A1EA4485E}"/>
              </a:ext>
            </a:extLst>
          </p:cNvPr>
          <p:cNvSpPr txBox="1"/>
          <p:nvPr/>
        </p:nvSpPr>
        <p:spPr>
          <a:xfrm>
            <a:off x="326011" y="2171162"/>
            <a:ext cx="1713931"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IaaS</a:t>
            </a:r>
            <a:endParaRPr kumimoji="0" lang="en-US" sz="24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Infrastructure Platform</a:t>
            </a:r>
            <a:endParaRPr kumimoji="0" lang="en-US" sz="1400" b="0" i="0" u="none" strike="noStrike" kern="0" cap="none" spc="0" normalizeH="0" baseline="0" noProof="0" dirty="0">
              <a:ln>
                <a:noFill/>
              </a:ln>
              <a:effectLst/>
              <a:uLnTx/>
              <a:uFillTx/>
            </a:endParaRPr>
          </a:p>
        </p:txBody>
      </p:sp>
      <p:sp>
        <p:nvSpPr>
          <p:cNvPr id="91" name="TextBox 90">
            <a:extLst>
              <a:ext uri="{FF2B5EF4-FFF2-40B4-BE49-F238E27FC236}">
                <a16:creationId xmlns:a16="http://schemas.microsoft.com/office/drawing/2014/main" id="{6D6992C5-2183-49F3-88A4-A19A8C872730}"/>
              </a:ext>
            </a:extLst>
          </p:cNvPr>
          <p:cNvSpPr txBox="1"/>
          <p:nvPr/>
        </p:nvSpPr>
        <p:spPr>
          <a:xfrm>
            <a:off x="538289" y="5754807"/>
            <a:ext cx="2608406"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More Control </a:t>
            </a:r>
            <a:r>
              <a:rPr kumimoji="0" lang="en-US" sz="1050" b="0" i="0" u="none" strike="noStrike" kern="0" cap="none" spc="0" normalizeH="0" baseline="0" noProof="0" dirty="0">
                <a:ln>
                  <a:noFill/>
                </a:ln>
                <a:solidFill>
                  <a:srgbClr val="75757A"/>
                </a:solidFill>
                <a:effectLst/>
                <a:uLnTx/>
                <a:uFillTx/>
              </a:rPr>
              <a:t>of execution environment</a:t>
            </a:r>
          </a:p>
        </p:txBody>
      </p:sp>
      <p:sp>
        <p:nvSpPr>
          <p:cNvPr id="92" name="TextBox 91">
            <a:extLst>
              <a:ext uri="{FF2B5EF4-FFF2-40B4-BE49-F238E27FC236}">
                <a16:creationId xmlns:a16="http://schemas.microsoft.com/office/drawing/2014/main" id="{12468891-B1D2-4ABF-B794-E7C2C3D6EAF4}"/>
              </a:ext>
            </a:extLst>
          </p:cNvPr>
          <p:cNvSpPr txBox="1"/>
          <p:nvPr/>
        </p:nvSpPr>
        <p:spPr>
          <a:xfrm>
            <a:off x="538289" y="6219614"/>
            <a:ext cx="2529860"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Less Agile </a:t>
            </a:r>
            <a:r>
              <a:rPr kumimoji="0" lang="en-US" sz="1050" b="0" i="0" u="none" strike="noStrike" kern="0" cap="none" spc="0" normalizeH="0" baseline="0" noProof="0" dirty="0">
                <a:ln>
                  <a:noFill/>
                </a:ln>
                <a:solidFill>
                  <a:srgbClr val="75757A"/>
                </a:solidFill>
                <a:effectLst/>
                <a:uLnTx/>
                <a:uFillTx/>
              </a:rPr>
              <a:t>development &amp; deployment</a:t>
            </a:r>
          </a:p>
        </p:txBody>
      </p:sp>
      <p:sp>
        <p:nvSpPr>
          <p:cNvPr id="93" name="TextBox 92">
            <a:extLst>
              <a:ext uri="{FF2B5EF4-FFF2-40B4-BE49-F238E27FC236}">
                <a16:creationId xmlns:a16="http://schemas.microsoft.com/office/drawing/2014/main" id="{140F5716-4DFA-4DA3-98A1-8995FCC1E7B7}"/>
              </a:ext>
            </a:extLst>
          </p:cNvPr>
          <p:cNvSpPr txBox="1"/>
          <p:nvPr/>
        </p:nvSpPr>
        <p:spPr>
          <a:xfrm>
            <a:off x="9355055" y="5754807"/>
            <a:ext cx="2531462"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Less Control </a:t>
            </a:r>
            <a:r>
              <a:rPr kumimoji="0" lang="en-US" sz="1050" b="0" i="0" u="none" strike="noStrike" kern="0" cap="none" spc="0" normalizeH="0" baseline="0" noProof="0" dirty="0">
                <a:ln>
                  <a:noFill/>
                </a:ln>
                <a:solidFill>
                  <a:srgbClr val="75757A"/>
                </a:solidFill>
                <a:effectLst/>
                <a:uLnTx/>
                <a:uFillTx/>
              </a:rPr>
              <a:t>of execution environment</a:t>
            </a:r>
          </a:p>
        </p:txBody>
      </p:sp>
      <p:sp>
        <p:nvSpPr>
          <p:cNvPr id="94" name="TextBox 93">
            <a:extLst>
              <a:ext uri="{FF2B5EF4-FFF2-40B4-BE49-F238E27FC236}">
                <a16:creationId xmlns:a16="http://schemas.microsoft.com/office/drawing/2014/main" id="{26B8F425-9AA4-4383-9ED5-3A91B7D917CB}"/>
              </a:ext>
            </a:extLst>
          </p:cNvPr>
          <p:cNvSpPr txBox="1"/>
          <p:nvPr/>
        </p:nvSpPr>
        <p:spPr>
          <a:xfrm>
            <a:off x="9279713" y="6219614"/>
            <a:ext cx="2606804"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More Agile </a:t>
            </a:r>
            <a:r>
              <a:rPr kumimoji="0" lang="en-US" sz="1050" b="0" i="0" u="none" strike="noStrike" kern="0" cap="none" spc="0" normalizeH="0" baseline="0" noProof="0" dirty="0">
                <a:ln>
                  <a:noFill/>
                </a:ln>
                <a:solidFill>
                  <a:srgbClr val="75757A"/>
                </a:solidFill>
                <a:effectLst/>
                <a:uLnTx/>
                <a:uFillTx/>
              </a:rPr>
              <a:t>development &amp; deployment</a:t>
            </a:r>
          </a:p>
        </p:txBody>
      </p:sp>
      <p:sp>
        <p:nvSpPr>
          <p:cNvPr id="95" name="Oval 94">
            <a:extLst>
              <a:ext uri="{FF2B5EF4-FFF2-40B4-BE49-F238E27FC236}">
                <a16:creationId xmlns:a16="http://schemas.microsoft.com/office/drawing/2014/main" id="{4CC2C48E-4852-4D98-9329-C555912A968B}"/>
              </a:ext>
            </a:extLst>
          </p:cNvPr>
          <p:cNvSpPr/>
          <p:nvPr/>
        </p:nvSpPr>
        <p:spPr bwMode="auto">
          <a:xfrm>
            <a:off x="1110324"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873DC0D1-64ED-4695-A9C5-CA984B4B4D16}"/>
              </a:ext>
            </a:extLst>
          </p:cNvPr>
          <p:cNvSpPr/>
          <p:nvPr/>
        </p:nvSpPr>
        <p:spPr bwMode="auto">
          <a:xfrm>
            <a:off x="6011279"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A42AF060-2564-4F5A-97FB-4D8948FD7BAE}"/>
              </a:ext>
            </a:extLst>
          </p:cNvPr>
          <p:cNvSpPr/>
          <p:nvPr/>
        </p:nvSpPr>
        <p:spPr bwMode="auto">
          <a:xfrm>
            <a:off x="8210735"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475298B2-ED26-4C1F-A6E7-F4D4DE1EE6FD}"/>
              </a:ext>
            </a:extLst>
          </p:cNvPr>
          <p:cNvGrpSpPr/>
          <p:nvPr/>
        </p:nvGrpSpPr>
        <p:grpSpPr>
          <a:xfrm>
            <a:off x="5832289" y="1325815"/>
            <a:ext cx="488776" cy="561510"/>
            <a:chOff x="6949749" y="1942799"/>
            <a:chExt cx="770280" cy="884908"/>
          </a:xfrm>
        </p:grpSpPr>
        <p:sp>
          <p:nvSpPr>
            <p:cNvPr id="99" name="Hexagon 98">
              <a:extLst>
                <a:ext uri="{FF2B5EF4-FFF2-40B4-BE49-F238E27FC236}">
                  <a16:creationId xmlns:a16="http://schemas.microsoft.com/office/drawing/2014/main" id="{AC03242A-C668-4B10-84DB-5FA14BF94D15}"/>
                </a:ext>
              </a:extLst>
            </p:cNvPr>
            <p:cNvSpPr/>
            <p:nvPr/>
          </p:nvSpPr>
          <p:spPr>
            <a:xfrm rot="5400000">
              <a:off x="6935208" y="2083080"/>
              <a:ext cx="799786" cy="689468"/>
            </a:xfrm>
            <a:prstGeom prst="hexagon">
              <a:avLst>
                <a:gd name="adj" fmla="val 31710"/>
                <a:gd name="vf" fmla="val 115470"/>
              </a:avLst>
            </a:prstGeom>
            <a:solidFill>
              <a:srgbClr val="50E6FF"/>
            </a:solidFill>
            <a:ln w="190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0" name="Freeform 17">
              <a:extLst>
                <a:ext uri="{FF2B5EF4-FFF2-40B4-BE49-F238E27FC236}">
                  <a16:creationId xmlns:a16="http://schemas.microsoft.com/office/drawing/2014/main" id="{3DC3E1BD-3D3E-41F4-871F-C4722988F488}"/>
                </a:ext>
              </a:extLst>
            </p:cNvPr>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1" name="Freeform 18">
              <a:extLst>
                <a:ext uri="{FF2B5EF4-FFF2-40B4-BE49-F238E27FC236}">
                  <a16:creationId xmlns:a16="http://schemas.microsoft.com/office/drawing/2014/main" id="{AC24FF10-F372-41CA-A8BC-10A7360EFC1D}"/>
                </a:ext>
              </a:extLst>
            </p:cNvPr>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2" name="Line 19">
              <a:extLst>
                <a:ext uri="{FF2B5EF4-FFF2-40B4-BE49-F238E27FC236}">
                  <a16:creationId xmlns:a16="http://schemas.microsoft.com/office/drawing/2014/main" id="{188ECFEC-2593-4F3F-9DF4-B974818B029F}"/>
                </a:ext>
              </a:extLst>
            </p:cNvPr>
            <p:cNvSpPr>
              <a:spLocks noChangeShapeType="1"/>
            </p:cNvSpPr>
            <p:nvPr/>
          </p:nvSpPr>
          <p:spPr bwMode="auto">
            <a:xfrm>
              <a:off x="7553245"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3" name="Freeform 20">
              <a:extLst>
                <a:ext uri="{FF2B5EF4-FFF2-40B4-BE49-F238E27FC236}">
                  <a16:creationId xmlns:a16="http://schemas.microsoft.com/office/drawing/2014/main" id="{45A26259-B3F7-4366-B344-05E2A89DEE12}"/>
                </a:ext>
              </a:extLst>
            </p:cNvPr>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21">
              <a:extLst>
                <a:ext uri="{FF2B5EF4-FFF2-40B4-BE49-F238E27FC236}">
                  <a16:creationId xmlns:a16="http://schemas.microsoft.com/office/drawing/2014/main" id="{E9684A53-4D21-471B-B70E-0E349D952889}"/>
                </a:ext>
              </a:extLst>
            </p:cNvPr>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Line 22">
              <a:extLst>
                <a:ext uri="{FF2B5EF4-FFF2-40B4-BE49-F238E27FC236}">
                  <a16:creationId xmlns:a16="http://schemas.microsoft.com/office/drawing/2014/main" id="{671A1A67-16D1-4A9F-92C3-FC090DD1628A}"/>
                </a:ext>
              </a:extLst>
            </p:cNvPr>
            <p:cNvSpPr>
              <a:spLocks noChangeShapeType="1"/>
            </p:cNvSpPr>
            <p:nvPr/>
          </p:nvSpPr>
          <p:spPr bwMode="auto">
            <a:xfrm>
              <a:off x="7116533"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24">
              <a:extLst>
                <a:ext uri="{FF2B5EF4-FFF2-40B4-BE49-F238E27FC236}">
                  <a16:creationId xmlns:a16="http://schemas.microsoft.com/office/drawing/2014/main" id="{771427C2-A159-49B6-A272-7F4EFA131F07}"/>
                </a:ext>
              </a:extLst>
            </p:cNvPr>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25">
              <a:extLst>
                <a:ext uri="{FF2B5EF4-FFF2-40B4-BE49-F238E27FC236}">
                  <a16:creationId xmlns:a16="http://schemas.microsoft.com/office/drawing/2014/main" id="{4B76C8A3-3560-4FA5-AB56-59073C5CE464}"/>
                </a:ext>
              </a:extLst>
            </p:cNvPr>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Line 26">
              <a:extLst>
                <a:ext uri="{FF2B5EF4-FFF2-40B4-BE49-F238E27FC236}">
                  <a16:creationId xmlns:a16="http://schemas.microsoft.com/office/drawing/2014/main" id="{6238B8E7-A844-45DE-A61D-218DB9EB6F30}"/>
                </a:ext>
              </a:extLst>
            </p:cNvPr>
            <p:cNvSpPr>
              <a:spLocks noChangeShapeType="1"/>
            </p:cNvSpPr>
            <p:nvPr/>
          </p:nvSpPr>
          <p:spPr bwMode="auto">
            <a:xfrm>
              <a:off x="7335986" y="2138112"/>
              <a:ext cx="0" cy="190924"/>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9" name="Group 387">
            <a:extLst>
              <a:ext uri="{FF2B5EF4-FFF2-40B4-BE49-F238E27FC236}">
                <a16:creationId xmlns:a16="http://schemas.microsoft.com/office/drawing/2014/main" id="{960F246F-909D-4ED8-8012-F34FC4A35F15}"/>
              </a:ext>
            </a:extLst>
          </p:cNvPr>
          <p:cNvGrpSpPr>
            <a:grpSpLocks noChangeAspect="1"/>
          </p:cNvGrpSpPr>
          <p:nvPr/>
        </p:nvGrpSpPr>
        <p:grpSpPr bwMode="auto">
          <a:xfrm>
            <a:off x="8031460" y="1356408"/>
            <a:ext cx="497030" cy="497030"/>
            <a:chOff x="999" y="3388"/>
            <a:chExt cx="359" cy="359"/>
          </a:xfrm>
        </p:grpSpPr>
        <p:sp>
          <p:nvSpPr>
            <p:cNvPr id="110" name="Freeform 388">
              <a:extLst>
                <a:ext uri="{FF2B5EF4-FFF2-40B4-BE49-F238E27FC236}">
                  <a16:creationId xmlns:a16="http://schemas.microsoft.com/office/drawing/2014/main" id="{14033488-8D30-486C-A570-1655310BB742}"/>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1" name="Freeform 389">
              <a:extLst>
                <a:ext uri="{FF2B5EF4-FFF2-40B4-BE49-F238E27FC236}">
                  <a16:creationId xmlns:a16="http://schemas.microsoft.com/office/drawing/2014/main" id="{71A9C758-81C8-4602-9414-B899FC7EC8EB}"/>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12" name="Group 48">
            <a:extLst>
              <a:ext uri="{FF2B5EF4-FFF2-40B4-BE49-F238E27FC236}">
                <a16:creationId xmlns:a16="http://schemas.microsoft.com/office/drawing/2014/main" id="{BA4CFD93-F616-4014-B831-B236CE772F39}"/>
              </a:ext>
            </a:extLst>
          </p:cNvPr>
          <p:cNvGrpSpPr>
            <a:grpSpLocks noChangeAspect="1"/>
          </p:cNvGrpSpPr>
          <p:nvPr/>
        </p:nvGrpSpPr>
        <p:grpSpPr bwMode="auto">
          <a:xfrm>
            <a:off x="940346" y="1413070"/>
            <a:ext cx="485265" cy="455713"/>
            <a:chOff x="2208" y="1009"/>
            <a:chExt cx="312" cy="293"/>
          </a:xfrm>
          <a:solidFill>
            <a:srgbClr val="50E6FF"/>
          </a:solidFill>
        </p:grpSpPr>
        <p:sp>
          <p:nvSpPr>
            <p:cNvPr id="113" name="Rectangle 49">
              <a:extLst>
                <a:ext uri="{FF2B5EF4-FFF2-40B4-BE49-F238E27FC236}">
                  <a16:creationId xmlns:a16="http://schemas.microsoft.com/office/drawing/2014/main" id="{64EEE568-6E56-4E43-BC3C-1B4281F46786}"/>
                </a:ext>
              </a:extLst>
            </p:cNvPr>
            <p:cNvSpPr>
              <a:spLocks noChangeArrowheads="1"/>
            </p:cNvSpPr>
            <p:nvPr/>
          </p:nvSpPr>
          <p:spPr bwMode="auto">
            <a:xfrm>
              <a:off x="2208" y="1009"/>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4" name="Rectangle 50">
              <a:extLst>
                <a:ext uri="{FF2B5EF4-FFF2-40B4-BE49-F238E27FC236}">
                  <a16:creationId xmlns:a16="http://schemas.microsoft.com/office/drawing/2014/main" id="{76CC5100-348E-49A8-8AFA-AA33EE353A9E}"/>
                </a:ext>
              </a:extLst>
            </p:cNvPr>
            <p:cNvSpPr>
              <a:spLocks noChangeArrowheads="1"/>
            </p:cNvSpPr>
            <p:nvPr/>
          </p:nvSpPr>
          <p:spPr bwMode="auto">
            <a:xfrm>
              <a:off x="2208" y="1087"/>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5" name="Rectangle 51">
              <a:extLst>
                <a:ext uri="{FF2B5EF4-FFF2-40B4-BE49-F238E27FC236}">
                  <a16:creationId xmlns:a16="http://schemas.microsoft.com/office/drawing/2014/main" id="{D973A0DB-EDC9-4792-9A90-1D9105C43F5C}"/>
                </a:ext>
              </a:extLst>
            </p:cNvPr>
            <p:cNvSpPr>
              <a:spLocks noChangeArrowheads="1"/>
            </p:cNvSpPr>
            <p:nvPr/>
          </p:nvSpPr>
          <p:spPr bwMode="auto">
            <a:xfrm>
              <a:off x="2208" y="1165"/>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6" name="Rectangle 52">
              <a:extLst>
                <a:ext uri="{FF2B5EF4-FFF2-40B4-BE49-F238E27FC236}">
                  <a16:creationId xmlns:a16="http://schemas.microsoft.com/office/drawing/2014/main" id="{F158F6B0-E724-4F11-8201-528FE2BA3E2C}"/>
                </a:ext>
              </a:extLst>
            </p:cNvPr>
            <p:cNvSpPr>
              <a:spLocks noChangeArrowheads="1"/>
            </p:cNvSpPr>
            <p:nvPr/>
          </p:nvSpPr>
          <p:spPr bwMode="auto">
            <a:xfrm>
              <a:off x="2208" y="1243"/>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7" name="Oval 53">
              <a:extLst>
                <a:ext uri="{FF2B5EF4-FFF2-40B4-BE49-F238E27FC236}">
                  <a16:creationId xmlns:a16="http://schemas.microsoft.com/office/drawing/2014/main" id="{E3DF084D-3D5A-44CC-91AA-E277D05411E2}"/>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8" name="Oval 54">
              <a:extLst>
                <a:ext uri="{FF2B5EF4-FFF2-40B4-BE49-F238E27FC236}">
                  <a16:creationId xmlns:a16="http://schemas.microsoft.com/office/drawing/2014/main" id="{DAFE2D75-3C55-4EA6-BBE7-E9517740B468}"/>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9" name="Oval 55">
              <a:extLst>
                <a:ext uri="{FF2B5EF4-FFF2-40B4-BE49-F238E27FC236}">
                  <a16:creationId xmlns:a16="http://schemas.microsoft.com/office/drawing/2014/main" id="{7CCDA539-E957-42BE-9028-7623CAD51543}"/>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0" name="Oval 56">
              <a:extLst>
                <a:ext uri="{FF2B5EF4-FFF2-40B4-BE49-F238E27FC236}">
                  <a16:creationId xmlns:a16="http://schemas.microsoft.com/office/drawing/2014/main" id="{F5B10BE3-CDA1-4DBF-9CEE-C81A47BD1A24}"/>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1" name="Oval 57">
              <a:extLst>
                <a:ext uri="{FF2B5EF4-FFF2-40B4-BE49-F238E27FC236}">
                  <a16:creationId xmlns:a16="http://schemas.microsoft.com/office/drawing/2014/main" id="{9C16E0D1-FE2B-4A58-84BC-8682F5C04330}"/>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2" name="Oval 58">
              <a:extLst>
                <a:ext uri="{FF2B5EF4-FFF2-40B4-BE49-F238E27FC236}">
                  <a16:creationId xmlns:a16="http://schemas.microsoft.com/office/drawing/2014/main" id="{7FDB78B0-BB83-440E-8B20-6D869C71E90F}"/>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3" name="Oval 59">
              <a:extLst>
                <a:ext uri="{FF2B5EF4-FFF2-40B4-BE49-F238E27FC236}">
                  <a16:creationId xmlns:a16="http://schemas.microsoft.com/office/drawing/2014/main" id="{77E3C635-1B1C-4F16-BFEF-838769C3FCAB}"/>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4" name="Oval 60">
              <a:extLst>
                <a:ext uri="{FF2B5EF4-FFF2-40B4-BE49-F238E27FC236}">
                  <a16:creationId xmlns:a16="http://schemas.microsoft.com/office/drawing/2014/main" id="{BBE86DED-A6DB-4D2A-AD0A-AF0A178A43B9}"/>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5" name="Oval 61">
              <a:extLst>
                <a:ext uri="{FF2B5EF4-FFF2-40B4-BE49-F238E27FC236}">
                  <a16:creationId xmlns:a16="http://schemas.microsoft.com/office/drawing/2014/main" id="{04DF5BC9-68C1-4599-9064-A16E537994EC}"/>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6" name="Oval 62">
              <a:extLst>
                <a:ext uri="{FF2B5EF4-FFF2-40B4-BE49-F238E27FC236}">
                  <a16:creationId xmlns:a16="http://schemas.microsoft.com/office/drawing/2014/main" id="{2E0CCC85-F7CD-488B-8F9B-1657B1E1B614}"/>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7" name="Oval 63">
              <a:extLst>
                <a:ext uri="{FF2B5EF4-FFF2-40B4-BE49-F238E27FC236}">
                  <a16:creationId xmlns:a16="http://schemas.microsoft.com/office/drawing/2014/main" id="{FE789EF7-C69E-438D-B273-BF50AE492D28}"/>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8" name="Oval 64">
              <a:extLst>
                <a:ext uri="{FF2B5EF4-FFF2-40B4-BE49-F238E27FC236}">
                  <a16:creationId xmlns:a16="http://schemas.microsoft.com/office/drawing/2014/main" id="{597A871A-81B2-42A3-BB28-D49AB2AC73C8}"/>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9" name="Group 128">
            <a:extLst>
              <a:ext uri="{FF2B5EF4-FFF2-40B4-BE49-F238E27FC236}">
                <a16:creationId xmlns:a16="http://schemas.microsoft.com/office/drawing/2014/main" id="{315B62EA-D74E-46D1-8A9D-9B8D59C848F3}"/>
              </a:ext>
            </a:extLst>
          </p:cNvPr>
          <p:cNvGrpSpPr/>
          <p:nvPr/>
        </p:nvGrpSpPr>
        <p:grpSpPr>
          <a:xfrm>
            <a:off x="3215266" y="1386286"/>
            <a:ext cx="533791" cy="504765"/>
            <a:chOff x="3903471" y="2056738"/>
            <a:chExt cx="692353" cy="654706"/>
          </a:xfrm>
        </p:grpSpPr>
        <p:grpSp>
          <p:nvGrpSpPr>
            <p:cNvPr id="130" name="Group 129">
              <a:extLst>
                <a:ext uri="{FF2B5EF4-FFF2-40B4-BE49-F238E27FC236}">
                  <a16:creationId xmlns:a16="http://schemas.microsoft.com/office/drawing/2014/main" id="{952E6EF7-A2B3-48FA-8528-721EEA542909}"/>
                </a:ext>
              </a:extLst>
            </p:cNvPr>
            <p:cNvGrpSpPr/>
            <p:nvPr/>
          </p:nvGrpSpPr>
          <p:grpSpPr>
            <a:xfrm>
              <a:off x="3903471" y="2580518"/>
              <a:ext cx="692353" cy="130926"/>
              <a:chOff x="3903471" y="2580518"/>
              <a:chExt cx="692353" cy="130926"/>
            </a:xfrm>
          </p:grpSpPr>
          <p:sp>
            <p:nvSpPr>
              <p:cNvPr id="142" name="Rectangle 52">
                <a:extLst>
                  <a:ext uri="{FF2B5EF4-FFF2-40B4-BE49-F238E27FC236}">
                    <a16:creationId xmlns:a16="http://schemas.microsoft.com/office/drawing/2014/main" id="{4590C109-7433-41B1-9530-451F5CE7F345}"/>
                  </a:ext>
                </a:extLst>
              </p:cNvPr>
              <p:cNvSpPr>
                <a:spLocks noChangeArrowheads="1"/>
              </p:cNvSpPr>
              <p:nvPr/>
            </p:nvSpPr>
            <p:spPr bwMode="auto">
              <a:xfrm>
                <a:off x="3903471" y="2580518"/>
                <a:ext cx="692353" cy="13092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3" name="Oval 53">
                <a:extLst>
                  <a:ext uri="{FF2B5EF4-FFF2-40B4-BE49-F238E27FC236}">
                    <a16:creationId xmlns:a16="http://schemas.microsoft.com/office/drawing/2014/main" id="{D5E044EC-98CF-40F2-AA72-48A9BB848E70}"/>
                  </a:ext>
                </a:extLst>
              </p:cNvPr>
              <p:cNvSpPr>
                <a:spLocks noChangeArrowheads="1"/>
              </p:cNvSpPr>
              <p:nvPr/>
            </p:nvSpPr>
            <p:spPr bwMode="auto">
              <a:xfrm>
                <a:off x="3945634"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4" name="Oval 54">
                <a:extLst>
                  <a:ext uri="{FF2B5EF4-FFF2-40B4-BE49-F238E27FC236}">
                    <a16:creationId xmlns:a16="http://schemas.microsoft.com/office/drawing/2014/main" id="{AFF7799D-BC9E-47C2-84B4-0EF3AE8ECAA1}"/>
                  </a:ext>
                </a:extLst>
              </p:cNvPr>
              <p:cNvSpPr>
                <a:spLocks noChangeArrowheads="1"/>
              </p:cNvSpPr>
              <p:nvPr/>
            </p:nvSpPr>
            <p:spPr bwMode="auto">
              <a:xfrm>
                <a:off x="4043273"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5" name="Oval 55">
                <a:extLst>
                  <a:ext uri="{FF2B5EF4-FFF2-40B4-BE49-F238E27FC236}">
                    <a16:creationId xmlns:a16="http://schemas.microsoft.com/office/drawing/2014/main" id="{F95D7425-83D6-474F-AFF0-D0643B3A0260}"/>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grpSp>
        <p:grpSp>
          <p:nvGrpSpPr>
            <p:cNvPr id="131" name="Group 130">
              <a:extLst>
                <a:ext uri="{FF2B5EF4-FFF2-40B4-BE49-F238E27FC236}">
                  <a16:creationId xmlns:a16="http://schemas.microsoft.com/office/drawing/2014/main" id="{42058069-249A-450C-BF3F-C33DBFCAD201}"/>
                </a:ext>
              </a:extLst>
            </p:cNvPr>
            <p:cNvGrpSpPr/>
            <p:nvPr/>
          </p:nvGrpSpPr>
          <p:grpSpPr>
            <a:xfrm>
              <a:off x="4034337" y="2056738"/>
              <a:ext cx="430620" cy="430620"/>
              <a:chOff x="1716088" y="1693863"/>
              <a:chExt cx="279400" cy="279400"/>
            </a:xfrm>
          </p:grpSpPr>
          <p:sp>
            <p:nvSpPr>
              <p:cNvPr id="132" name="Rectangle 26">
                <a:extLst>
                  <a:ext uri="{FF2B5EF4-FFF2-40B4-BE49-F238E27FC236}">
                    <a16:creationId xmlns:a16="http://schemas.microsoft.com/office/drawing/2014/main" id="{2997851B-CB08-4432-ACBB-9F6B1B5C51B8}"/>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3" name="Rectangle 27">
                <a:extLst>
                  <a:ext uri="{FF2B5EF4-FFF2-40B4-BE49-F238E27FC236}">
                    <a16:creationId xmlns:a16="http://schemas.microsoft.com/office/drawing/2014/main" id="{D01661CE-3B1E-4A4A-A74D-77B730DC89EE}"/>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4" name="Rectangle 28">
                <a:extLst>
                  <a:ext uri="{FF2B5EF4-FFF2-40B4-BE49-F238E27FC236}">
                    <a16:creationId xmlns:a16="http://schemas.microsoft.com/office/drawing/2014/main" id="{01663987-7FE9-4FF6-A812-6E9E5E2D7086}"/>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5" name="Rectangle 29">
                <a:extLst>
                  <a:ext uri="{FF2B5EF4-FFF2-40B4-BE49-F238E27FC236}">
                    <a16:creationId xmlns:a16="http://schemas.microsoft.com/office/drawing/2014/main" id="{D386CF0D-9D23-4C5A-A8AC-B5264B85A5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6" name="Rectangle 30">
                <a:extLst>
                  <a:ext uri="{FF2B5EF4-FFF2-40B4-BE49-F238E27FC236}">
                    <a16:creationId xmlns:a16="http://schemas.microsoft.com/office/drawing/2014/main" id="{7CDF534F-964F-49C3-8937-FC6D2D671773}"/>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7" name="Rectangle 31">
                <a:extLst>
                  <a:ext uri="{FF2B5EF4-FFF2-40B4-BE49-F238E27FC236}">
                    <a16:creationId xmlns:a16="http://schemas.microsoft.com/office/drawing/2014/main" id="{E30C67BB-788A-451A-BB10-3D19E4C8E8CA}"/>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8" name="Rectangle 32">
                <a:extLst>
                  <a:ext uri="{FF2B5EF4-FFF2-40B4-BE49-F238E27FC236}">
                    <a16:creationId xmlns:a16="http://schemas.microsoft.com/office/drawing/2014/main" id="{FEA3EE47-E986-4EDC-AF81-1197101EE360}"/>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9" name="Rectangle 33">
                <a:extLst>
                  <a:ext uri="{FF2B5EF4-FFF2-40B4-BE49-F238E27FC236}">
                    <a16:creationId xmlns:a16="http://schemas.microsoft.com/office/drawing/2014/main" id="{C7A6E070-E175-448F-B73E-106D78D0A96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0" name="Rectangle 34">
                <a:extLst>
                  <a:ext uri="{FF2B5EF4-FFF2-40B4-BE49-F238E27FC236}">
                    <a16:creationId xmlns:a16="http://schemas.microsoft.com/office/drawing/2014/main" id="{1B9E485C-5A00-4709-B97A-632F8508D720}"/>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1" name="Rectangle 35">
                <a:extLst>
                  <a:ext uri="{FF2B5EF4-FFF2-40B4-BE49-F238E27FC236}">
                    <a16:creationId xmlns:a16="http://schemas.microsoft.com/office/drawing/2014/main" id="{A75F7BD9-0715-415C-AFF1-E80A51285347}"/>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sp>
        <p:nvSpPr>
          <p:cNvPr id="146" name="Oval 145">
            <a:extLst>
              <a:ext uri="{FF2B5EF4-FFF2-40B4-BE49-F238E27FC236}">
                <a16:creationId xmlns:a16="http://schemas.microsoft.com/office/drawing/2014/main" id="{B2FC2BEE-AF90-4084-BFBF-8A61350D54FC}"/>
              </a:ext>
            </a:extLst>
          </p:cNvPr>
          <p:cNvSpPr/>
          <p:nvPr/>
        </p:nvSpPr>
        <p:spPr bwMode="auto">
          <a:xfrm>
            <a:off x="3409507"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70FFE919-EB42-4877-B8BC-C8C2FC6CCA2F}"/>
              </a:ext>
            </a:extLst>
          </p:cNvPr>
          <p:cNvCxnSpPr>
            <a:cxnSpLocks/>
          </p:cNvCxnSpPr>
          <p:nvPr/>
        </p:nvCxnSpPr>
        <p:spPr>
          <a:xfrm>
            <a:off x="604565" y="6117568"/>
            <a:ext cx="11227344" cy="0"/>
          </a:xfrm>
          <a:prstGeom prst="straightConnector1">
            <a:avLst/>
          </a:prstGeom>
          <a:noFill/>
          <a:ln w="12700" cap="flat" cmpd="sng" algn="ctr">
            <a:solidFill>
              <a:srgbClr val="3C3C41"/>
            </a:solidFill>
            <a:prstDash val="solid"/>
            <a:round/>
            <a:headEnd type="triangle" w="med" len="med"/>
            <a:tailEnd type="triangle" w="med" len="med"/>
          </a:ln>
          <a:effectLst/>
        </p:spPr>
      </p:cxnSp>
      <p:grpSp>
        <p:nvGrpSpPr>
          <p:cNvPr id="154" name="Group 153">
            <a:extLst>
              <a:ext uri="{FF2B5EF4-FFF2-40B4-BE49-F238E27FC236}">
                <a16:creationId xmlns:a16="http://schemas.microsoft.com/office/drawing/2014/main" id="{C59B969F-2525-4D13-A965-FF6629F7CC0E}"/>
              </a:ext>
            </a:extLst>
          </p:cNvPr>
          <p:cNvGrpSpPr/>
          <p:nvPr/>
        </p:nvGrpSpPr>
        <p:grpSpPr>
          <a:xfrm>
            <a:off x="2081029" y="3473473"/>
            <a:ext cx="1429538" cy="1348757"/>
            <a:chOff x="4149858" y="3191903"/>
            <a:chExt cx="1429538" cy="1348757"/>
          </a:xfrm>
        </p:grpSpPr>
        <p:pic>
          <p:nvPicPr>
            <p:cNvPr id="155" name="Graphic 154">
              <a:extLst>
                <a:ext uri="{FF2B5EF4-FFF2-40B4-BE49-F238E27FC236}">
                  <a16:creationId xmlns:a16="http://schemas.microsoft.com/office/drawing/2014/main" id="{28899A93-E7FB-4879-BF42-CAA1F91E7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949" y="3191903"/>
              <a:ext cx="757821" cy="757821"/>
            </a:xfrm>
            <a:prstGeom prst="rect">
              <a:avLst/>
            </a:prstGeom>
          </p:spPr>
        </p:pic>
        <p:sp>
          <p:nvSpPr>
            <p:cNvPr id="156" name="TextBox 155">
              <a:extLst>
                <a:ext uri="{FF2B5EF4-FFF2-40B4-BE49-F238E27FC236}">
                  <a16:creationId xmlns:a16="http://schemas.microsoft.com/office/drawing/2014/main" id="{65FC5C27-6465-4C9B-8C00-BA126C4D64E5}"/>
                </a:ext>
              </a:extLst>
            </p:cNvPr>
            <p:cNvSpPr txBox="1"/>
            <p:nvPr/>
          </p:nvSpPr>
          <p:spPr>
            <a:xfrm>
              <a:off x="4149858" y="4078995"/>
              <a:ext cx="142953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Kubernetes</a:t>
              </a:r>
            </a:p>
            <a:p>
              <a:r>
                <a:rPr lang="en-US" sz="1200" dirty="0">
                  <a:solidFill>
                    <a:schemeClr val="accent1"/>
                  </a:solidFill>
                </a:rPr>
                <a:t>Service</a:t>
              </a:r>
            </a:p>
          </p:txBody>
        </p:sp>
      </p:grpSp>
      <p:grpSp>
        <p:nvGrpSpPr>
          <p:cNvPr id="157" name="Group 156">
            <a:extLst>
              <a:ext uri="{FF2B5EF4-FFF2-40B4-BE49-F238E27FC236}">
                <a16:creationId xmlns:a16="http://schemas.microsoft.com/office/drawing/2014/main" id="{AE83094D-4BEC-40B0-8423-C05B2086F199}"/>
              </a:ext>
            </a:extLst>
          </p:cNvPr>
          <p:cNvGrpSpPr/>
          <p:nvPr/>
        </p:nvGrpSpPr>
        <p:grpSpPr>
          <a:xfrm>
            <a:off x="188361" y="3496266"/>
            <a:ext cx="1840528" cy="1152017"/>
            <a:chOff x="1277411" y="3191903"/>
            <a:chExt cx="1840528" cy="1152017"/>
          </a:xfrm>
        </p:grpSpPr>
        <p:pic>
          <p:nvPicPr>
            <p:cNvPr id="158" name="Graphic 157">
              <a:extLst>
                <a:ext uri="{FF2B5EF4-FFF2-40B4-BE49-F238E27FC236}">
                  <a16:creationId xmlns:a16="http://schemas.microsoft.com/office/drawing/2014/main" id="{04672A7B-644E-47A3-92D3-3CE2ADB2C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9519" y="3191903"/>
              <a:ext cx="757821" cy="757821"/>
            </a:xfrm>
            <a:prstGeom prst="rect">
              <a:avLst/>
            </a:prstGeom>
          </p:spPr>
        </p:pic>
        <p:sp>
          <p:nvSpPr>
            <p:cNvPr id="159" name="TextBox 158">
              <a:extLst>
                <a:ext uri="{FF2B5EF4-FFF2-40B4-BE49-F238E27FC236}">
                  <a16:creationId xmlns:a16="http://schemas.microsoft.com/office/drawing/2014/main" id="{2F1AD441-EC81-4E6F-8F57-CE7DEAE8600B}"/>
                </a:ext>
              </a:extLst>
            </p:cNvPr>
            <p:cNvSpPr txBox="1"/>
            <p:nvPr/>
          </p:nvSpPr>
          <p:spPr>
            <a:xfrm>
              <a:off x="1277411" y="4066921"/>
              <a:ext cx="1840528" cy="27699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200" kern="0" dirty="0">
                  <a:solidFill>
                    <a:schemeClr val="accent1"/>
                  </a:solidFill>
                  <a:latin typeface="Segoe UI Light"/>
                </a:rPr>
                <a:t>Virtual</a:t>
              </a:r>
              <a:r>
                <a:rPr kumimoji="0" lang="en-US" sz="1200" b="0" i="0" u="none" strike="noStrike" kern="0" cap="none" spc="0" normalizeH="0" baseline="0" noProof="0" dirty="0">
                  <a:ln>
                    <a:noFill/>
                  </a:ln>
                  <a:solidFill>
                    <a:schemeClr val="accent1"/>
                  </a:solidFill>
                  <a:effectLst/>
                  <a:uLnTx/>
                  <a:uFillTx/>
                </a:rPr>
                <a:t> </a:t>
              </a:r>
              <a:r>
                <a:rPr lang="en-US" sz="1200" kern="0" dirty="0">
                  <a:solidFill>
                    <a:schemeClr val="accent1"/>
                  </a:solidFill>
                  <a:latin typeface="Segoe UI Light"/>
                </a:rPr>
                <a:t>Machines </a:t>
              </a:r>
            </a:p>
          </p:txBody>
        </p:sp>
      </p:grpSp>
      <p:grpSp>
        <p:nvGrpSpPr>
          <p:cNvPr id="2" name="Group 1">
            <a:extLst>
              <a:ext uri="{FF2B5EF4-FFF2-40B4-BE49-F238E27FC236}">
                <a16:creationId xmlns:a16="http://schemas.microsoft.com/office/drawing/2014/main" id="{F8C885EA-3B9E-4544-AF01-A4452F7D414A}"/>
              </a:ext>
            </a:extLst>
          </p:cNvPr>
          <p:cNvGrpSpPr/>
          <p:nvPr/>
        </p:nvGrpSpPr>
        <p:grpSpPr>
          <a:xfrm>
            <a:off x="7319876" y="3473473"/>
            <a:ext cx="1840528" cy="1160211"/>
            <a:chOff x="9947510" y="3191903"/>
            <a:chExt cx="1840528" cy="1160211"/>
          </a:xfrm>
        </p:grpSpPr>
        <p:pic>
          <p:nvPicPr>
            <p:cNvPr id="160" name="Graphic 159">
              <a:extLst>
                <a:ext uri="{FF2B5EF4-FFF2-40B4-BE49-F238E27FC236}">
                  <a16:creationId xmlns:a16="http://schemas.microsoft.com/office/drawing/2014/main" id="{5A7BE6BC-B273-42E0-9D15-6540DB6BA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47367" y="3191903"/>
              <a:ext cx="883212" cy="883212"/>
            </a:xfrm>
            <a:prstGeom prst="rect">
              <a:avLst/>
            </a:prstGeom>
          </p:spPr>
        </p:pic>
        <p:sp>
          <p:nvSpPr>
            <p:cNvPr id="161" name="TextBox 160">
              <a:extLst>
                <a:ext uri="{FF2B5EF4-FFF2-40B4-BE49-F238E27FC236}">
                  <a16:creationId xmlns:a16="http://schemas.microsoft.com/office/drawing/2014/main" id="{F6A61BB1-3294-41A2-8867-404754B576F4}"/>
                </a:ext>
              </a:extLst>
            </p:cNvPr>
            <p:cNvSpPr txBox="1"/>
            <p:nvPr/>
          </p:nvSpPr>
          <p:spPr>
            <a:xfrm>
              <a:off x="9947510" y="4075115"/>
              <a:ext cx="1840528" cy="276999"/>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Functions</a:t>
              </a:r>
            </a:p>
          </p:txBody>
        </p:sp>
      </p:grpSp>
      <p:grpSp>
        <p:nvGrpSpPr>
          <p:cNvPr id="12" name="Group 11">
            <a:extLst>
              <a:ext uri="{FF2B5EF4-FFF2-40B4-BE49-F238E27FC236}">
                <a16:creationId xmlns:a16="http://schemas.microsoft.com/office/drawing/2014/main" id="{F9F053E7-33E3-40DC-B508-D9FD64094BF4}"/>
              </a:ext>
            </a:extLst>
          </p:cNvPr>
          <p:cNvGrpSpPr/>
          <p:nvPr/>
        </p:nvGrpSpPr>
        <p:grpSpPr>
          <a:xfrm>
            <a:off x="5750652" y="3465819"/>
            <a:ext cx="1840528" cy="1359492"/>
            <a:chOff x="6968254" y="3161456"/>
            <a:chExt cx="1840528" cy="1359492"/>
          </a:xfrm>
        </p:grpSpPr>
        <p:sp>
          <p:nvSpPr>
            <p:cNvPr id="152" name="TextBox 151">
              <a:extLst>
                <a:ext uri="{FF2B5EF4-FFF2-40B4-BE49-F238E27FC236}">
                  <a16:creationId xmlns:a16="http://schemas.microsoft.com/office/drawing/2014/main" id="{D64D7643-9E11-4363-872B-2DE2170C8EBE}"/>
                </a:ext>
              </a:extLst>
            </p:cNvPr>
            <p:cNvSpPr txBox="1"/>
            <p:nvPr/>
          </p:nvSpPr>
          <p:spPr>
            <a:xfrm>
              <a:off x="6968254" y="4059283"/>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App</a:t>
              </a:r>
            </a:p>
            <a:p>
              <a:r>
                <a:rPr lang="en-US" sz="1200" dirty="0">
                  <a:solidFill>
                    <a:schemeClr val="accent1"/>
                  </a:solidFill>
                </a:rPr>
                <a:t>Service</a:t>
              </a:r>
            </a:p>
          </p:txBody>
        </p:sp>
        <p:pic>
          <p:nvPicPr>
            <p:cNvPr id="9" name="Graphic 8">
              <a:extLst>
                <a:ext uri="{FF2B5EF4-FFF2-40B4-BE49-F238E27FC236}">
                  <a16:creationId xmlns:a16="http://schemas.microsoft.com/office/drawing/2014/main" id="{0F1C99D9-B3C0-4E9C-9C5A-777301BE4D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3971" y="3161456"/>
              <a:ext cx="757820" cy="757820"/>
            </a:xfrm>
            <a:prstGeom prst="rect">
              <a:avLst/>
            </a:prstGeom>
          </p:spPr>
        </p:pic>
      </p:grpSp>
      <p:grpSp>
        <p:nvGrpSpPr>
          <p:cNvPr id="15" name="Group 14">
            <a:extLst>
              <a:ext uri="{FF2B5EF4-FFF2-40B4-BE49-F238E27FC236}">
                <a16:creationId xmlns:a16="http://schemas.microsoft.com/office/drawing/2014/main" id="{9CB883BB-823F-4545-B8F2-C1234D905FA1}"/>
              </a:ext>
            </a:extLst>
          </p:cNvPr>
          <p:cNvGrpSpPr/>
          <p:nvPr/>
        </p:nvGrpSpPr>
        <p:grpSpPr>
          <a:xfrm>
            <a:off x="4897466" y="3495097"/>
            <a:ext cx="1229096" cy="1317784"/>
            <a:chOff x="6031468" y="3190734"/>
            <a:chExt cx="1229096" cy="1317784"/>
          </a:xfrm>
        </p:grpSpPr>
        <p:sp>
          <p:nvSpPr>
            <p:cNvPr id="3" name="TextBox 2">
              <a:extLst>
                <a:ext uri="{FF2B5EF4-FFF2-40B4-BE49-F238E27FC236}">
                  <a16:creationId xmlns:a16="http://schemas.microsoft.com/office/drawing/2014/main" id="{67C47F85-5767-4A2D-B8B9-59AC19A46B15}"/>
                </a:ext>
              </a:extLst>
            </p:cNvPr>
            <p:cNvSpPr txBox="1"/>
            <p:nvPr/>
          </p:nvSpPr>
          <p:spPr>
            <a:xfrm>
              <a:off x="6031468" y="4046853"/>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Spring Apps</a:t>
              </a:r>
            </a:p>
          </p:txBody>
        </p:sp>
        <p:pic>
          <p:nvPicPr>
            <p:cNvPr id="14" name="Graphic 13">
              <a:extLst>
                <a:ext uri="{FF2B5EF4-FFF2-40B4-BE49-F238E27FC236}">
                  <a16:creationId xmlns:a16="http://schemas.microsoft.com/office/drawing/2014/main" id="{1D789953-F86B-4C5E-B835-B3DE9ADD22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7106" y="3190734"/>
              <a:ext cx="757820" cy="757820"/>
            </a:xfrm>
            <a:prstGeom prst="rect">
              <a:avLst/>
            </a:prstGeom>
          </p:spPr>
        </p:pic>
      </p:grpSp>
      <p:sp>
        <p:nvSpPr>
          <p:cNvPr id="162" name="TextBox 161">
            <a:extLst>
              <a:ext uri="{FF2B5EF4-FFF2-40B4-BE49-F238E27FC236}">
                <a16:creationId xmlns:a16="http://schemas.microsoft.com/office/drawing/2014/main" id="{99F50979-992C-4D40-A8E6-D2A9095F0105}"/>
              </a:ext>
            </a:extLst>
          </p:cNvPr>
          <p:cNvSpPr txBox="1"/>
          <p:nvPr/>
        </p:nvSpPr>
        <p:spPr>
          <a:xfrm>
            <a:off x="3426128" y="4360565"/>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Container Apps</a:t>
            </a:r>
          </a:p>
        </p:txBody>
      </p:sp>
      <p:pic>
        <p:nvPicPr>
          <p:cNvPr id="5" name="Picture 2">
            <a:extLst>
              <a:ext uri="{FF2B5EF4-FFF2-40B4-BE49-F238E27FC236}">
                <a16:creationId xmlns:a16="http://schemas.microsoft.com/office/drawing/2014/main" id="{727C6929-7552-4A6B-ADEE-037216CF0E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3851" y="3475503"/>
            <a:ext cx="855663" cy="749358"/>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A96CC9C6-5E9C-417D-9427-8F1D3F15E8D8}"/>
              </a:ext>
            </a:extLst>
          </p:cNvPr>
          <p:cNvSpPr txBox="1"/>
          <p:nvPr/>
        </p:nvSpPr>
        <p:spPr>
          <a:xfrm>
            <a:off x="9815676" y="2171541"/>
            <a:ext cx="1604927"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Low Code</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App and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Platform</a:t>
            </a:r>
          </a:p>
        </p:txBody>
      </p:sp>
      <p:sp>
        <p:nvSpPr>
          <p:cNvPr id="165" name="Oval 164">
            <a:extLst>
              <a:ext uri="{FF2B5EF4-FFF2-40B4-BE49-F238E27FC236}">
                <a16:creationId xmlns:a16="http://schemas.microsoft.com/office/drawing/2014/main" id="{E0091938-3B11-4536-822F-B49A3CC646D2}"/>
              </a:ext>
            </a:extLst>
          </p:cNvPr>
          <p:cNvSpPr/>
          <p:nvPr/>
        </p:nvSpPr>
        <p:spPr bwMode="auto">
          <a:xfrm>
            <a:off x="10545481" y="1983268"/>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9" name="Group 168">
            <a:extLst>
              <a:ext uri="{FF2B5EF4-FFF2-40B4-BE49-F238E27FC236}">
                <a16:creationId xmlns:a16="http://schemas.microsoft.com/office/drawing/2014/main" id="{EF4AE630-F087-4E97-BBCE-9DF5DAB7EA36}"/>
              </a:ext>
            </a:extLst>
          </p:cNvPr>
          <p:cNvGrpSpPr/>
          <p:nvPr/>
        </p:nvGrpSpPr>
        <p:grpSpPr>
          <a:xfrm>
            <a:off x="10183300" y="3473852"/>
            <a:ext cx="1840528" cy="1144822"/>
            <a:chOff x="9947510" y="3191903"/>
            <a:chExt cx="1840528" cy="1144822"/>
          </a:xfrm>
        </p:grpSpPr>
        <p:pic>
          <p:nvPicPr>
            <p:cNvPr id="170" name="Graphic 169">
              <a:extLst>
                <a:ext uri="{FF2B5EF4-FFF2-40B4-BE49-F238E27FC236}">
                  <a16:creationId xmlns:a16="http://schemas.microsoft.com/office/drawing/2014/main" id="{8B005B8A-276D-4E09-8718-05B4B1E36C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447367" y="3191903"/>
              <a:ext cx="883212" cy="883212"/>
            </a:xfrm>
            <a:prstGeom prst="rect">
              <a:avLst/>
            </a:prstGeom>
          </p:spPr>
        </p:pic>
        <p:sp>
          <p:nvSpPr>
            <p:cNvPr id="171" name="TextBox 170">
              <a:extLst>
                <a:ext uri="{FF2B5EF4-FFF2-40B4-BE49-F238E27FC236}">
                  <a16:creationId xmlns:a16="http://schemas.microsoft.com/office/drawing/2014/main" id="{45918763-6F02-4D2B-B91B-4F9758F22A08}"/>
                </a:ext>
              </a:extLst>
            </p:cNvPr>
            <p:cNvSpPr txBox="1"/>
            <p:nvPr/>
          </p:nvSpPr>
          <p:spPr>
            <a:xfrm>
              <a:off x="9947510" y="4075115"/>
              <a:ext cx="1840528" cy="261610"/>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dirty="0">
                  <a:solidFill>
                    <a:schemeClr val="accent1"/>
                  </a:solidFill>
                </a:rPr>
                <a:t>Power Apps</a:t>
              </a:r>
            </a:p>
          </p:txBody>
        </p:sp>
      </p:grpSp>
      <p:pic>
        <p:nvPicPr>
          <p:cNvPr id="6" name="Graphic 5" descr="Workflow with solid fill">
            <a:extLst>
              <a:ext uri="{FF2B5EF4-FFF2-40B4-BE49-F238E27FC236}">
                <a16:creationId xmlns:a16="http://schemas.microsoft.com/office/drawing/2014/main" id="{7EBD0566-0252-2FA2-AF12-3DB50B8C8D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99078" y="1271819"/>
            <a:ext cx="638112" cy="638112"/>
          </a:xfrm>
          <a:prstGeom prst="rect">
            <a:avLst/>
          </a:prstGeom>
        </p:spPr>
      </p:pic>
      <p:grpSp>
        <p:nvGrpSpPr>
          <p:cNvPr id="148" name="Group 147">
            <a:extLst>
              <a:ext uri="{FF2B5EF4-FFF2-40B4-BE49-F238E27FC236}">
                <a16:creationId xmlns:a16="http://schemas.microsoft.com/office/drawing/2014/main" id="{BE588569-71A9-37EE-5495-BCC324A28A7B}"/>
              </a:ext>
            </a:extLst>
          </p:cNvPr>
          <p:cNvGrpSpPr/>
          <p:nvPr/>
        </p:nvGrpSpPr>
        <p:grpSpPr>
          <a:xfrm>
            <a:off x="9115535" y="3428716"/>
            <a:ext cx="1840528" cy="1396595"/>
            <a:chOff x="7951364" y="3036511"/>
            <a:chExt cx="1840528" cy="1396595"/>
          </a:xfrm>
        </p:grpSpPr>
        <p:pic>
          <p:nvPicPr>
            <p:cNvPr id="149" name="Graphic 148">
              <a:extLst>
                <a:ext uri="{FF2B5EF4-FFF2-40B4-BE49-F238E27FC236}">
                  <a16:creationId xmlns:a16="http://schemas.microsoft.com/office/drawing/2014/main" id="{523C8155-60C8-B2BD-7B8F-2B4586F0EA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06487" y="3036511"/>
              <a:ext cx="906748" cy="906748"/>
            </a:xfrm>
            <a:prstGeom prst="rect">
              <a:avLst/>
            </a:prstGeom>
          </p:spPr>
        </p:pic>
        <p:sp>
          <p:nvSpPr>
            <p:cNvPr id="150" name="TextBox 149">
              <a:extLst>
                <a:ext uri="{FF2B5EF4-FFF2-40B4-BE49-F238E27FC236}">
                  <a16:creationId xmlns:a16="http://schemas.microsoft.com/office/drawing/2014/main" id="{1567B87C-8D42-54F6-2DC8-529F39A53F86}"/>
                </a:ext>
              </a:extLst>
            </p:cNvPr>
            <p:cNvSpPr txBox="1"/>
            <p:nvPr/>
          </p:nvSpPr>
          <p:spPr>
            <a:xfrm>
              <a:off x="7951364" y="3971441"/>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Logic</a:t>
              </a:r>
            </a:p>
            <a:p>
              <a:r>
                <a:rPr lang="en-US" sz="1200" dirty="0">
                  <a:solidFill>
                    <a:schemeClr val="accent1"/>
                  </a:solidFill>
                </a:rPr>
                <a:t>Apps</a:t>
              </a:r>
            </a:p>
          </p:txBody>
        </p:sp>
      </p:grpSp>
      <p:sp>
        <p:nvSpPr>
          <p:cNvPr id="7" name="Title 6">
            <a:extLst>
              <a:ext uri="{FF2B5EF4-FFF2-40B4-BE49-F238E27FC236}">
                <a16:creationId xmlns:a16="http://schemas.microsoft.com/office/drawing/2014/main" id="{4B93D328-5A9A-0AE3-5D64-F462D97CBF73}"/>
              </a:ext>
            </a:extLst>
          </p:cNvPr>
          <p:cNvSpPr>
            <a:spLocks noGrp="1"/>
          </p:cNvSpPr>
          <p:nvPr>
            <p:ph type="title"/>
          </p:nvPr>
        </p:nvSpPr>
        <p:spPr>
          <a:xfrm>
            <a:off x="588263" y="457200"/>
            <a:ext cx="11018520" cy="553998"/>
          </a:xfrm>
        </p:spPr>
        <p:txBody>
          <a:bodyPr>
            <a:normAutofit fontScale="90000"/>
          </a:bodyPr>
          <a:lstStyle/>
          <a:p>
            <a:r>
              <a:rPr lang="en-US" dirty="0"/>
              <a:t>Application hosting continuum</a:t>
            </a:r>
          </a:p>
        </p:txBody>
      </p:sp>
    </p:spTree>
    <p:extLst>
      <p:ext uri="{BB962C8B-B14F-4D97-AF65-F5344CB8AC3E}">
        <p14:creationId xmlns:p14="http://schemas.microsoft.com/office/powerpoint/2010/main" val="40861898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873A35-3372-4526-9538-475E4B2492EA}"/>
              </a:ext>
            </a:extLst>
          </p:cNvPr>
          <p:cNvSpPr>
            <a:spLocks noGrp="1"/>
          </p:cNvSpPr>
          <p:nvPr>
            <p:ph type="body" sz="quarter" idx="11"/>
          </p:nvPr>
        </p:nvSpPr>
        <p:spPr/>
        <p:txBody>
          <a:bodyPr/>
          <a:lstStyle/>
          <a:p>
            <a:r>
              <a:rPr lang="en-US"/>
              <a:t>Web Solutions</a:t>
            </a:r>
          </a:p>
        </p:txBody>
      </p:sp>
      <p:sp>
        <p:nvSpPr>
          <p:cNvPr id="3" name="Text Placeholder 2">
            <a:extLst>
              <a:ext uri="{FF2B5EF4-FFF2-40B4-BE49-F238E27FC236}">
                <a16:creationId xmlns:a16="http://schemas.microsoft.com/office/drawing/2014/main" id="{65F25A48-D148-4DFA-BEC3-F85CE6C30D21}"/>
              </a:ext>
            </a:extLst>
          </p:cNvPr>
          <p:cNvSpPr>
            <a:spLocks noGrp="1"/>
          </p:cNvSpPr>
          <p:nvPr>
            <p:ph type="body" sz="quarter" idx="12"/>
          </p:nvPr>
        </p:nvSpPr>
        <p:spPr/>
        <p:txBody>
          <a:bodyPr/>
          <a:lstStyle/>
          <a:p>
            <a:r>
              <a:rPr lang="en-US"/>
              <a:t>Building resilient, web-based solutions on Azure with Azure App Service</a:t>
            </a:r>
          </a:p>
        </p:txBody>
      </p:sp>
      <p:pic>
        <p:nvPicPr>
          <p:cNvPr id="5" name="Graphic 4">
            <a:extLst>
              <a:ext uri="{FF2B5EF4-FFF2-40B4-BE49-F238E27FC236}">
                <a16:creationId xmlns:a16="http://schemas.microsoft.com/office/drawing/2014/main" id="{FDED7EF1-D354-4ED1-8BBE-5AF2D3603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3182" y="2858867"/>
            <a:ext cx="2793606" cy="2793606"/>
          </a:xfrm>
          <a:prstGeom prst="rect">
            <a:avLst/>
          </a:prstGeom>
        </p:spPr>
      </p:pic>
    </p:spTree>
    <p:extLst>
      <p:ext uri="{BB962C8B-B14F-4D97-AF65-F5344CB8AC3E}">
        <p14:creationId xmlns:p14="http://schemas.microsoft.com/office/powerpoint/2010/main" val="32228508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865637-56F8-E2BB-3D3B-D7DE5F93365F}"/>
              </a:ext>
            </a:extLst>
          </p:cNvPr>
          <p:cNvSpPr txBox="1"/>
          <p:nvPr/>
        </p:nvSpPr>
        <p:spPr>
          <a:xfrm>
            <a:off x="429477" y="3131713"/>
            <a:ext cx="3932167" cy="677108"/>
          </a:xfrm>
          <a:prstGeom prst="rect">
            <a:avLst/>
          </a:prstGeom>
          <a:noFill/>
        </p:spPr>
        <p:txBody>
          <a:bodyPr wrap="none" lIns="0" tIns="0" rIns="0" bIns="0" rtlCol="0">
            <a:spAutoFit/>
          </a:bodyPr>
          <a:lstStyle/>
          <a:p>
            <a:pPr algn="l"/>
            <a:r>
              <a:rPr lang="en-US" sz="4400"/>
              <a:t>How do I host a</a:t>
            </a:r>
          </a:p>
        </p:txBody>
      </p:sp>
      <p:sp>
        <p:nvSpPr>
          <p:cNvPr id="4" name="TextBox 3">
            <a:extLst>
              <a:ext uri="{FF2B5EF4-FFF2-40B4-BE49-F238E27FC236}">
                <a16:creationId xmlns:a16="http://schemas.microsoft.com/office/drawing/2014/main" id="{E578763A-3601-45F8-E27E-36EE7783880F}"/>
              </a:ext>
            </a:extLst>
          </p:cNvPr>
          <p:cNvSpPr txBox="1"/>
          <p:nvPr/>
        </p:nvSpPr>
        <p:spPr>
          <a:xfrm>
            <a:off x="4370380" y="613395"/>
            <a:ext cx="2747547" cy="5713744"/>
          </a:xfrm>
          <a:prstGeom prst="rect">
            <a:avLst/>
          </a:prstGeom>
          <a:noFill/>
        </p:spPr>
        <p:txBody>
          <a:bodyPr wrap="none" lIns="0" tIns="0" rIns="0" bIns="0" rtlCol="0">
            <a:spAutoFit/>
          </a:bodyPr>
          <a:lstStyle/>
          <a:p>
            <a:pPr algn="ctr">
              <a:lnSpc>
                <a:spcPct val="150000"/>
              </a:lnSpc>
            </a:pPr>
            <a:r>
              <a:rPr lang="en-US" sz="3600">
                <a:solidFill>
                  <a:schemeClr val="accent1"/>
                </a:solidFill>
              </a:rPr>
              <a:t>Java (Spring)</a:t>
            </a:r>
          </a:p>
          <a:p>
            <a:pPr algn="ctr">
              <a:lnSpc>
                <a:spcPct val="150000"/>
              </a:lnSpc>
            </a:pPr>
            <a:r>
              <a:rPr lang="en-US" sz="3600">
                <a:solidFill>
                  <a:schemeClr val="accent1"/>
                </a:solidFill>
              </a:rPr>
              <a:t>.NET</a:t>
            </a:r>
          </a:p>
          <a:p>
            <a:pPr algn="ctr">
              <a:lnSpc>
                <a:spcPct val="150000"/>
              </a:lnSpc>
            </a:pPr>
            <a:r>
              <a:rPr lang="en-US" sz="3600">
                <a:solidFill>
                  <a:schemeClr val="accent1"/>
                </a:solidFill>
              </a:rPr>
              <a:t>Node.js</a:t>
            </a:r>
          </a:p>
          <a:p>
            <a:pPr algn="ctr">
              <a:lnSpc>
                <a:spcPct val="150000"/>
              </a:lnSpc>
            </a:pPr>
            <a:r>
              <a:rPr lang="en-US" sz="3600">
                <a:solidFill>
                  <a:schemeClr val="accent1"/>
                </a:solidFill>
              </a:rPr>
              <a:t>PHP</a:t>
            </a:r>
          </a:p>
          <a:p>
            <a:pPr algn="ctr">
              <a:lnSpc>
                <a:spcPct val="150000"/>
              </a:lnSpc>
            </a:pPr>
            <a:r>
              <a:rPr lang="en-US" sz="3600">
                <a:solidFill>
                  <a:schemeClr val="accent1"/>
                </a:solidFill>
              </a:rPr>
              <a:t>Ruby on Rails</a:t>
            </a:r>
          </a:p>
          <a:p>
            <a:pPr algn="ctr">
              <a:lnSpc>
                <a:spcPct val="150000"/>
              </a:lnSpc>
            </a:pPr>
            <a:r>
              <a:rPr lang="en-US" sz="3600">
                <a:solidFill>
                  <a:schemeClr val="accent1"/>
                </a:solidFill>
              </a:rPr>
              <a:t>Python</a:t>
            </a:r>
          </a:p>
          <a:p>
            <a:pPr algn="ctr">
              <a:lnSpc>
                <a:spcPct val="150000"/>
              </a:lnSpc>
            </a:pPr>
            <a:r>
              <a:rPr lang="en-US" sz="3600">
                <a:solidFill>
                  <a:schemeClr val="accent1"/>
                </a:solidFill>
              </a:rPr>
              <a:t>(Container)</a:t>
            </a:r>
          </a:p>
        </p:txBody>
      </p:sp>
      <p:sp>
        <p:nvSpPr>
          <p:cNvPr id="6" name="TextBox 5">
            <a:extLst>
              <a:ext uri="{FF2B5EF4-FFF2-40B4-BE49-F238E27FC236}">
                <a16:creationId xmlns:a16="http://schemas.microsoft.com/office/drawing/2014/main" id="{9F164742-62D6-658C-B4AE-4EBB3B75C8B3}"/>
              </a:ext>
            </a:extLst>
          </p:cNvPr>
          <p:cNvSpPr txBox="1"/>
          <p:nvPr/>
        </p:nvSpPr>
        <p:spPr>
          <a:xfrm>
            <a:off x="7109191" y="3137669"/>
            <a:ext cx="4572790" cy="677108"/>
          </a:xfrm>
          <a:prstGeom prst="rect">
            <a:avLst/>
          </a:prstGeom>
          <a:noFill/>
        </p:spPr>
        <p:txBody>
          <a:bodyPr wrap="none" lIns="0" tIns="0" rIns="0" bIns="0" rtlCol="0">
            <a:spAutoFit/>
          </a:bodyPr>
          <a:lstStyle/>
          <a:p>
            <a:pPr algn="l"/>
            <a:r>
              <a:rPr lang="en-US" sz="4400"/>
              <a:t>web app in Azure?</a:t>
            </a:r>
          </a:p>
        </p:txBody>
      </p:sp>
    </p:spTree>
    <p:extLst>
      <p:ext uri="{BB962C8B-B14F-4D97-AF65-F5344CB8AC3E}">
        <p14:creationId xmlns:p14="http://schemas.microsoft.com/office/powerpoint/2010/main" val="3126713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A17C-9D04-7509-F73D-40C571EC5EA9}"/>
              </a:ext>
            </a:extLst>
          </p:cNvPr>
          <p:cNvSpPr>
            <a:spLocks noGrp="1"/>
          </p:cNvSpPr>
          <p:nvPr>
            <p:ph type="title"/>
          </p:nvPr>
        </p:nvSpPr>
        <p:spPr/>
        <p:txBody>
          <a:bodyPr/>
          <a:lstStyle/>
          <a:p>
            <a:r>
              <a:rPr lang="en-US"/>
              <a:t>Web solution architecture</a:t>
            </a:r>
          </a:p>
        </p:txBody>
      </p:sp>
      <p:sp>
        <p:nvSpPr>
          <p:cNvPr id="4" name="Rectangle 3">
            <a:extLst>
              <a:ext uri="{FF2B5EF4-FFF2-40B4-BE49-F238E27FC236}">
                <a16:creationId xmlns:a16="http://schemas.microsoft.com/office/drawing/2014/main" id="{BAAF5FAC-4076-E0AE-AEAD-0B48DE8A90AE}"/>
              </a:ext>
            </a:extLst>
          </p:cNvPr>
          <p:cNvSpPr/>
          <p:nvPr/>
        </p:nvSpPr>
        <p:spPr bwMode="auto">
          <a:xfrm>
            <a:off x="1789688" y="1702871"/>
            <a:ext cx="2438400" cy="1316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Web App</a:t>
            </a:r>
          </a:p>
        </p:txBody>
      </p:sp>
      <p:sp>
        <p:nvSpPr>
          <p:cNvPr id="6" name="Cylinder 5">
            <a:extLst>
              <a:ext uri="{FF2B5EF4-FFF2-40B4-BE49-F238E27FC236}">
                <a16:creationId xmlns:a16="http://schemas.microsoft.com/office/drawing/2014/main" id="{FEAB5784-4051-DA01-30F4-1F4E236E7F65}"/>
              </a:ext>
            </a:extLst>
          </p:cNvPr>
          <p:cNvSpPr/>
          <p:nvPr/>
        </p:nvSpPr>
        <p:spPr bwMode="auto">
          <a:xfrm>
            <a:off x="704996" y="4493293"/>
            <a:ext cx="1417603" cy="1485363"/>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Database</a:t>
            </a:r>
          </a:p>
        </p:txBody>
      </p:sp>
      <p:sp>
        <p:nvSpPr>
          <p:cNvPr id="8" name="Flowchart: Multidocument 7">
            <a:extLst>
              <a:ext uri="{FF2B5EF4-FFF2-40B4-BE49-F238E27FC236}">
                <a16:creationId xmlns:a16="http://schemas.microsoft.com/office/drawing/2014/main" id="{B7F8980D-6370-B62C-46EB-9E049842DE08}"/>
              </a:ext>
            </a:extLst>
          </p:cNvPr>
          <p:cNvSpPr/>
          <p:nvPr/>
        </p:nvSpPr>
        <p:spPr bwMode="auto">
          <a:xfrm>
            <a:off x="3566972" y="4493295"/>
            <a:ext cx="1511121" cy="1485363"/>
          </a:xfrm>
          <a:prstGeom prst="flowChartMultidocumen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File Storage</a:t>
            </a:r>
          </a:p>
        </p:txBody>
      </p:sp>
      <p:cxnSp>
        <p:nvCxnSpPr>
          <p:cNvPr id="10" name="Straight Arrow Connector 9">
            <a:extLst>
              <a:ext uri="{FF2B5EF4-FFF2-40B4-BE49-F238E27FC236}">
                <a16:creationId xmlns:a16="http://schemas.microsoft.com/office/drawing/2014/main" id="{0108AD33-AEC5-4943-7AD5-74078986C89C}"/>
              </a:ext>
            </a:extLst>
          </p:cNvPr>
          <p:cNvCxnSpPr>
            <a:cxnSpLocks/>
            <a:stCxn id="4" idx="2"/>
            <a:endCxn id="6" idx="1"/>
          </p:cNvCxnSpPr>
          <p:nvPr/>
        </p:nvCxnSpPr>
        <p:spPr>
          <a:xfrm flipH="1">
            <a:off x="1413798" y="3019736"/>
            <a:ext cx="1595090" cy="1473557"/>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7D7E92-1A14-2152-284B-A51A9BB4B77C}"/>
              </a:ext>
            </a:extLst>
          </p:cNvPr>
          <p:cNvCxnSpPr>
            <a:cxnSpLocks/>
            <a:stCxn id="4" idx="2"/>
            <a:endCxn id="8" idx="0"/>
          </p:cNvCxnSpPr>
          <p:nvPr/>
        </p:nvCxnSpPr>
        <p:spPr>
          <a:xfrm>
            <a:off x="3008888" y="3019736"/>
            <a:ext cx="1417604" cy="1473559"/>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D2BCF946-E403-7FB3-56AB-DD3B8CC113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9461" y="1558841"/>
            <a:ext cx="1586339" cy="1586339"/>
          </a:xfrm>
          <a:prstGeom prst="rect">
            <a:avLst/>
          </a:prstGeom>
        </p:spPr>
      </p:pic>
      <p:sp>
        <p:nvSpPr>
          <p:cNvPr id="16" name="TextBox 15">
            <a:extLst>
              <a:ext uri="{FF2B5EF4-FFF2-40B4-BE49-F238E27FC236}">
                <a16:creationId xmlns:a16="http://schemas.microsoft.com/office/drawing/2014/main" id="{5AC5C7BD-0CAA-B658-A7DC-57204F472628}"/>
              </a:ext>
            </a:extLst>
          </p:cNvPr>
          <p:cNvSpPr txBox="1"/>
          <p:nvPr/>
        </p:nvSpPr>
        <p:spPr>
          <a:xfrm>
            <a:off x="8037975" y="1184695"/>
            <a:ext cx="2065117" cy="307777"/>
          </a:xfrm>
          <a:prstGeom prst="rect">
            <a:avLst/>
          </a:prstGeom>
          <a:noFill/>
        </p:spPr>
        <p:txBody>
          <a:bodyPr wrap="none" lIns="0" tIns="0" rIns="0" bIns="0" rtlCol="0">
            <a:spAutoFit/>
          </a:bodyPr>
          <a:lstStyle/>
          <a:p>
            <a:pPr algn="l"/>
            <a:r>
              <a:rPr lang="en-US" sz="2000"/>
              <a:t>Azure App Service</a:t>
            </a:r>
          </a:p>
        </p:txBody>
      </p:sp>
      <p:pic>
        <p:nvPicPr>
          <p:cNvPr id="18" name="Graphic 17">
            <a:extLst>
              <a:ext uri="{FF2B5EF4-FFF2-40B4-BE49-F238E27FC236}">
                <a16:creationId xmlns:a16="http://schemas.microsoft.com/office/drawing/2014/main" id="{C11D7B35-41C1-96A4-FFCD-69173A8589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3320" y="4399539"/>
            <a:ext cx="1682995" cy="1682995"/>
          </a:xfrm>
          <a:prstGeom prst="rect">
            <a:avLst/>
          </a:prstGeom>
        </p:spPr>
      </p:pic>
      <p:sp>
        <p:nvSpPr>
          <p:cNvPr id="20" name="TextBox 19">
            <a:extLst>
              <a:ext uri="{FF2B5EF4-FFF2-40B4-BE49-F238E27FC236}">
                <a16:creationId xmlns:a16="http://schemas.microsoft.com/office/drawing/2014/main" id="{D7E32D57-B95C-D4C2-1B9D-266ED204C036}"/>
              </a:ext>
            </a:extLst>
          </p:cNvPr>
          <p:cNvSpPr txBox="1"/>
          <p:nvPr/>
        </p:nvSpPr>
        <p:spPr>
          <a:xfrm>
            <a:off x="6452258" y="6129184"/>
            <a:ext cx="2285497" cy="307777"/>
          </a:xfrm>
          <a:prstGeom prst="rect">
            <a:avLst/>
          </a:prstGeom>
          <a:noFill/>
        </p:spPr>
        <p:txBody>
          <a:bodyPr wrap="none" lIns="0" tIns="0" rIns="0" bIns="0" rtlCol="0">
            <a:spAutoFit/>
          </a:bodyPr>
          <a:lstStyle/>
          <a:p>
            <a:pPr algn="l"/>
            <a:r>
              <a:rPr lang="en-US" sz="2000"/>
              <a:t>Azure SQL Database</a:t>
            </a:r>
          </a:p>
        </p:txBody>
      </p:sp>
      <p:pic>
        <p:nvPicPr>
          <p:cNvPr id="22" name="Graphic 21">
            <a:extLst>
              <a:ext uri="{FF2B5EF4-FFF2-40B4-BE49-F238E27FC236}">
                <a16:creationId xmlns:a16="http://schemas.microsoft.com/office/drawing/2014/main" id="{60609117-7A81-8EEB-FC47-62569A8FE5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5579" y="4279708"/>
            <a:ext cx="1802825" cy="1802825"/>
          </a:xfrm>
          <a:prstGeom prst="rect">
            <a:avLst/>
          </a:prstGeom>
        </p:spPr>
      </p:pic>
      <p:sp>
        <p:nvSpPr>
          <p:cNvPr id="24" name="TextBox 23">
            <a:extLst>
              <a:ext uri="{FF2B5EF4-FFF2-40B4-BE49-F238E27FC236}">
                <a16:creationId xmlns:a16="http://schemas.microsoft.com/office/drawing/2014/main" id="{379C02FB-6211-6154-9B0C-367C79EABBD2}"/>
              </a:ext>
            </a:extLst>
          </p:cNvPr>
          <p:cNvSpPr txBox="1"/>
          <p:nvPr/>
        </p:nvSpPr>
        <p:spPr>
          <a:xfrm>
            <a:off x="9229003" y="6129184"/>
            <a:ext cx="2588016" cy="307777"/>
          </a:xfrm>
          <a:prstGeom prst="rect">
            <a:avLst/>
          </a:prstGeom>
          <a:noFill/>
        </p:spPr>
        <p:txBody>
          <a:bodyPr wrap="none" lIns="0" tIns="0" rIns="0" bIns="0" rtlCol="0">
            <a:spAutoFit/>
          </a:bodyPr>
          <a:lstStyle/>
          <a:p>
            <a:pPr algn="l"/>
            <a:r>
              <a:rPr lang="en-US" sz="2000"/>
              <a:t>Azure Storage Account</a:t>
            </a:r>
          </a:p>
        </p:txBody>
      </p:sp>
      <p:cxnSp>
        <p:nvCxnSpPr>
          <p:cNvPr id="26" name="Straight Arrow Connector 25">
            <a:extLst>
              <a:ext uri="{FF2B5EF4-FFF2-40B4-BE49-F238E27FC236}">
                <a16:creationId xmlns:a16="http://schemas.microsoft.com/office/drawing/2014/main" id="{6FA400F0-F7C7-E8FF-0A90-E6981B357DCA}"/>
              </a:ext>
            </a:extLst>
          </p:cNvPr>
          <p:cNvCxnSpPr>
            <a:cxnSpLocks/>
            <a:stCxn id="14" idx="2"/>
            <a:endCxn id="18" idx="0"/>
          </p:cNvCxnSpPr>
          <p:nvPr/>
        </p:nvCxnSpPr>
        <p:spPr>
          <a:xfrm flipH="1">
            <a:off x="7484818" y="3145180"/>
            <a:ext cx="1507813" cy="1254359"/>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F912121-2813-CD8E-9EC7-A8878B7CEFAA}"/>
              </a:ext>
            </a:extLst>
          </p:cNvPr>
          <p:cNvCxnSpPr>
            <a:cxnSpLocks/>
            <a:stCxn id="14" idx="2"/>
          </p:cNvCxnSpPr>
          <p:nvPr/>
        </p:nvCxnSpPr>
        <p:spPr>
          <a:xfrm>
            <a:off x="8992631" y="3145180"/>
            <a:ext cx="1368376" cy="130101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199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ECAC-75C1-B04D-26AE-CEAF62049759}"/>
              </a:ext>
            </a:extLst>
          </p:cNvPr>
          <p:cNvSpPr>
            <a:spLocks noGrp="1"/>
          </p:cNvSpPr>
          <p:nvPr>
            <p:ph type="title"/>
          </p:nvPr>
        </p:nvSpPr>
        <p:spPr/>
        <p:txBody>
          <a:bodyPr/>
          <a:lstStyle/>
          <a:p>
            <a:r>
              <a:rPr lang="en-US"/>
              <a:t>Azure App Service</a:t>
            </a:r>
          </a:p>
        </p:txBody>
      </p:sp>
      <p:pic>
        <p:nvPicPr>
          <p:cNvPr id="3" name="Graphic 2">
            <a:extLst>
              <a:ext uri="{FF2B5EF4-FFF2-40B4-BE49-F238E27FC236}">
                <a16:creationId xmlns:a16="http://schemas.microsoft.com/office/drawing/2014/main" id="{037EA1F0-D4AD-5293-1EC7-F817C5B0B8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8318" y="4463795"/>
            <a:ext cx="1662647" cy="1662647"/>
          </a:xfrm>
          <a:prstGeom prst="rect">
            <a:avLst/>
          </a:prstGeom>
        </p:spPr>
      </p:pic>
      <p:sp>
        <p:nvSpPr>
          <p:cNvPr id="4" name="TextBox 3">
            <a:extLst>
              <a:ext uri="{FF2B5EF4-FFF2-40B4-BE49-F238E27FC236}">
                <a16:creationId xmlns:a16="http://schemas.microsoft.com/office/drawing/2014/main" id="{D09F6220-D100-7BDB-E970-1C4CB17109F6}"/>
              </a:ext>
            </a:extLst>
          </p:cNvPr>
          <p:cNvSpPr txBox="1"/>
          <p:nvPr/>
        </p:nvSpPr>
        <p:spPr>
          <a:xfrm>
            <a:off x="588263" y="5145641"/>
            <a:ext cx="1900200" cy="307777"/>
          </a:xfrm>
          <a:prstGeom prst="rect">
            <a:avLst/>
          </a:prstGeom>
          <a:noFill/>
        </p:spPr>
        <p:txBody>
          <a:bodyPr wrap="none" lIns="0" tIns="0" rIns="0" bIns="0" rtlCol="0">
            <a:spAutoFit/>
          </a:bodyPr>
          <a:lstStyle/>
          <a:p>
            <a:pPr algn="ctr"/>
            <a:r>
              <a:rPr lang="en-US" sz="2000"/>
              <a:t>App Service Plan</a:t>
            </a:r>
          </a:p>
        </p:txBody>
      </p:sp>
      <p:pic>
        <p:nvPicPr>
          <p:cNvPr id="5" name="Graphic 4">
            <a:extLst>
              <a:ext uri="{FF2B5EF4-FFF2-40B4-BE49-F238E27FC236}">
                <a16:creationId xmlns:a16="http://schemas.microsoft.com/office/drawing/2014/main" id="{83A15281-91D8-5F3D-8471-7572B8BC80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0637" y="1535211"/>
            <a:ext cx="1143299" cy="1143299"/>
          </a:xfrm>
          <a:prstGeom prst="rect">
            <a:avLst/>
          </a:prstGeom>
        </p:spPr>
      </p:pic>
      <p:pic>
        <p:nvPicPr>
          <p:cNvPr id="6" name="Graphic 5">
            <a:extLst>
              <a:ext uri="{FF2B5EF4-FFF2-40B4-BE49-F238E27FC236}">
                <a16:creationId xmlns:a16="http://schemas.microsoft.com/office/drawing/2014/main" id="{881977CE-63E3-4CC1-ADCB-5F7DB5696E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6721" y="1535211"/>
            <a:ext cx="1143299" cy="1143299"/>
          </a:xfrm>
          <a:prstGeom prst="rect">
            <a:avLst/>
          </a:prstGeom>
        </p:spPr>
      </p:pic>
      <p:pic>
        <p:nvPicPr>
          <p:cNvPr id="7" name="Graphic 6">
            <a:extLst>
              <a:ext uri="{FF2B5EF4-FFF2-40B4-BE49-F238E27FC236}">
                <a16:creationId xmlns:a16="http://schemas.microsoft.com/office/drawing/2014/main" id="{D9D77AD2-5890-A121-4DFB-CA0A2BF8D2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2805" y="1535211"/>
            <a:ext cx="1143299" cy="1143299"/>
          </a:xfrm>
          <a:prstGeom prst="rect">
            <a:avLst/>
          </a:prstGeom>
        </p:spPr>
      </p:pic>
      <p:cxnSp>
        <p:nvCxnSpPr>
          <p:cNvPr id="8" name="Straight Connector 7">
            <a:extLst>
              <a:ext uri="{FF2B5EF4-FFF2-40B4-BE49-F238E27FC236}">
                <a16:creationId xmlns:a16="http://schemas.microsoft.com/office/drawing/2014/main" id="{803EE296-2893-61D3-3A2B-928F17731DFC}"/>
              </a:ext>
            </a:extLst>
          </p:cNvPr>
          <p:cNvCxnSpPr>
            <a:cxnSpLocks/>
            <a:stCxn id="5" idx="2"/>
            <a:endCxn id="3" idx="0"/>
          </p:cNvCxnSpPr>
          <p:nvPr/>
        </p:nvCxnSpPr>
        <p:spPr>
          <a:xfrm>
            <a:off x="3872287" y="2678510"/>
            <a:ext cx="1587355" cy="1785285"/>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02E129-F36B-E5A8-8B5E-3D7DCE910579}"/>
              </a:ext>
            </a:extLst>
          </p:cNvPr>
          <p:cNvCxnSpPr>
            <a:cxnSpLocks/>
            <a:stCxn id="6" idx="2"/>
            <a:endCxn id="3" idx="0"/>
          </p:cNvCxnSpPr>
          <p:nvPr/>
        </p:nvCxnSpPr>
        <p:spPr>
          <a:xfrm>
            <a:off x="5448371" y="2678510"/>
            <a:ext cx="11271" cy="1785285"/>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371A98-4825-C6CE-0684-70CC7DD07151}"/>
              </a:ext>
            </a:extLst>
          </p:cNvPr>
          <p:cNvCxnSpPr>
            <a:cxnSpLocks/>
            <a:stCxn id="7" idx="2"/>
            <a:endCxn id="3" idx="0"/>
          </p:cNvCxnSpPr>
          <p:nvPr/>
        </p:nvCxnSpPr>
        <p:spPr>
          <a:xfrm flipH="1">
            <a:off x="5459642" y="2678510"/>
            <a:ext cx="1564813" cy="1785285"/>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3B3C50C-366C-6764-614E-A151A03D2DB1}"/>
              </a:ext>
            </a:extLst>
          </p:cNvPr>
          <p:cNvSpPr txBox="1"/>
          <p:nvPr/>
        </p:nvSpPr>
        <p:spPr>
          <a:xfrm>
            <a:off x="588263" y="1799084"/>
            <a:ext cx="1347164" cy="615553"/>
          </a:xfrm>
          <a:prstGeom prst="rect">
            <a:avLst/>
          </a:prstGeom>
          <a:noFill/>
        </p:spPr>
        <p:txBody>
          <a:bodyPr wrap="none" lIns="0" tIns="0" rIns="0" bIns="0" rtlCol="0">
            <a:spAutoFit/>
          </a:bodyPr>
          <a:lstStyle/>
          <a:p>
            <a:pPr algn="ctr"/>
            <a:r>
              <a:rPr lang="en-US" sz="2000"/>
              <a:t>App Service</a:t>
            </a:r>
          </a:p>
          <a:p>
            <a:pPr algn="ctr"/>
            <a:r>
              <a:rPr lang="en-US" sz="2000"/>
              <a:t>(Web App)</a:t>
            </a:r>
          </a:p>
        </p:txBody>
      </p:sp>
      <p:pic>
        <p:nvPicPr>
          <p:cNvPr id="12" name="Graphic 11">
            <a:extLst>
              <a:ext uri="{FF2B5EF4-FFF2-40B4-BE49-F238E27FC236}">
                <a16:creationId xmlns:a16="http://schemas.microsoft.com/office/drawing/2014/main" id="{FD9CAEDD-B8D1-381A-9C2A-A9B609C2E8A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58184" y="4794971"/>
            <a:ext cx="849844" cy="1000295"/>
          </a:xfrm>
          <a:prstGeom prst="rect">
            <a:avLst/>
          </a:prstGeom>
        </p:spPr>
      </p:pic>
      <p:sp>
        <p:nvSpPr>
          <p:cNvPr id="13" name="Freeform 130">
            <a:extLst>
              <a:ext uri="{FF2B5EF4-FFF2-40B4-BE49-F238E27FC236}">
                <a16:creationId xmlns:a16="http://schemas.microsoft.com/office/drawing/2014/main" id="{330D9B22-4F13-7BD2-AF5A-C55C4A080808}"/>
              </a:ext>
            </a:extLst>
          </p:cNvPr>
          <p:cNvSpPr>
            <a:spLocks noChangeAspect="1" noEditPoints="1"/>
          </p:cNvSpPr>
          <p:nvPr/>
        </p:nvSpPr>
        <p:spPr bwMode="black">
          <a:xfrm>
            <a:off x="10445597" y="4858646"/>
            <a:ext cx="876503" cy="87294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nvGrpSpPr>
          <p:cNvPr id="14" name="Group 13">
            <a:extLst>
              <a:ext uri="{FF2B5EF4-FFF2-40B4-BE49-F238E27FC236}">
                <a16:creationId xmlns:a16="http://schemas.microsoft.com/office/drawing/2014/main" id="{96DE590F-13D9-2F0E-EAA9-7E0FD9EE75E1}"/>
              </a:ext>
            </a:extLst>
          </p:cNvPr>
          <p:cNvGrpSpPr/>
          <p:nvPr/>
        </p:nvGrpSpPr>
        <p:grpSpPr>
          <a:xfrm>
            <a:off x="8362870" y="1608812"/>
            <a:ext cx="3106222" cy="996096"/>
            <a:chOff x="8369190" y="1300879"/>
            <a:chExt cx="3106222" cy="996096"/>
          </a:xfrm>
        </p:grpSpPr>
        <p:grpSp>
          <p:nvGrpSpPr>
            <p:cNvPr id="15" name="Group 14">
              <a:extLst>
                <a:ext uri="{FF2B5EF4-FFF2-40B4-BE49-F238E27FC236}">
                  <a16:creationId xmlns:a16="http://schemas.microsoft.com/office/drawing/2014/main" id="{7BB27061-595D-622B-DF64-D38E71B388CA}"/>
                </a:ext>
              </a:extLst>
            </p:cNvPr>
            <p:cNvGrpSpPr>
              <a:grpSpLocks noChangeAspect="1"/>
            </p:cNvGrpSpPr>
            <p:nvPr/>
          </p:nvGrpSpPr>
          <p:grpSpPr>
            <a:xfrm>
              <a:off x="10955466" y="1949248"/>
              <a:ext cx="519946" cy="341123"/>
              <a:chOff x="8187346" y="4467570"/>
              <a:chExt cx="392253" cy="278478"/>
            </a:xfrm>
            <a:solidFill>
              <a:schemeClr val="tx1"/>
            </a:solidFill>
          </p:grpSpPr>
          <p:sp>
            <p:nvSpPr>
              <p:cNvPr id="35" name="Freeform: Shape 34">
                <a:extLst>
                  <a:ext uri="{FF2B5EF4-FFF2-40B4-BE49-F238E27FC236}">
                    <a16:creationId xmlns:a16="http://schemas.microsoft.com/office/drawing/2014/main" id="{B81CADFA-C077-1B93-D122-30A4E91FF84F}"/>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5CB41E5A-AA86-6418-0D3F-E8ECB872268F}"/>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41C1453B-D091-94F5-4BC2-E6EB7C5F555F}"/>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5C576320-50F9-239B-9017-9F089BB5B3A5}"/>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9F9FBA1D-FEF3-0531-E9BD-E6DDD0CA0D59}"/>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B7C4B785-25AE-9C45-B2E4-D263928D954F}"/>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EF1ED169-88A5-C5AD-18A3-6EFB7E67132F}"/>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B67BBF51-F23E-1AF0-2C9F-5AF47163E05E}"/>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A9A08DBA-1BA6-E407-B518-D10784D6B804}"/>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264903FC-CD1B-12F5-20F1-A1DB125B5282}"/>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6" name="Graphic 15">
              <a:extLst>
                <a:ext uri="{FF2B5EF4-FFF2-40B4-BE49-F238E27FC236}">
                  <a16:creationId xmlns:a16="http://schemas.microsoft.com/office/drawing/2014/main" id="{9773D3A3-48BF-AD48-0189-D0D3F7B5EFB3}"/>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l="56245"/>
            <a:stretch/>
          </p:blipFill>
          <p:spPr>
            <a:xfrm>
              <a:off x="8502683" y="1389606"/>
              <a:ext cx="427191" cy="279626"/>
            </a:xfrm>
            <a:prstGeom prst="rect">
              <a:avLst/>
            </a:prstGeom>
          </p:spPr>
        </p:pic>
        <p:sp>
          <p:nvSpPr>
            <p:cNvPr id="17" name="Freeform: Shape 16">
              <a:extLst>
                <a:ext uri="{FF2B5EF4-FFF2-40B4-BE49-F238E27FC236}">
                  <a16:creationId xmlns:a16="http://schemas.microsoft.com/office/drawing/2014/main" id="{DE4185D6-9030-1060-1671-1CD6EF41183A}"/>
                </a:ext>
              </a:extLst>
            </p:cNvPr>
            <p:cNvSpPr>
              <a:spLocks noChangeAspect="1"/>
            </p:cNvSpPr>
            <p:nvPr/>
          </p:nvSpPr>
          <p:spPr>
            <a:xfrm>
              <a:off x="10079509" y="1964946"/>
              <a:ext cx="529673" cy="309727"/>
            </a:xfrm>
            <a:custGeom>
              <a:avLst/>
              <a:gdLst>
                <a:gd name="connsiteX0" fmla="*/ 3255407 w 4592179"/>
                <a:gd name="connsiteY0" fmla="*/ 865230 h 2391186"/>
                <a:gd name="connsiteX1" fmla="*/ 3459866 w 4592179"/>
                <a:gd name="connsiteY1" fmla="*/ 865230 h 2391186"/>
                <a:gd name="connsiteX2" fmla="*/ 3648576 w 4592179"/>
                <a:gd name="connsiteY2" fmla="*/ 1006806 h 2391186"/>
                <a:gd name="connsiteX3" fmla="*/ 3365511 w 4592179"/>
                <a:gd name="connsiteY3" fmla="*/ 1337187 h 2391186"/>
                <a:gd name="connsiteX4" fmla="*/ 3176783 w 4592179"/>
                <a:gd name="connsiteY4" fmla="*/ 1337187 h 2391186"/>
                <a:gd name="connsiteX5" fmla="*/ 3176766 w 4592179"/>
                <a:gd name="connsiteY5" fmla="*/ 1337187 h 2391186"/>
                <a:gd name="connsiteX6" fmla="*/ 1148045 w 4592179"/>
                <a:gd name="connsiteY6" fmla="*/ 865230 h 2391186"/>
                <a:gd name="connsiteX7" fmla="*/ 1352487 w 4592179"/>
                <a:gd name="connsiteY7" fmla="*/ 865230 h 2391186"/>
                <a:gd name="connsiteX8" fmla="*/ 1541196 w 4592179"/>
                <a:gd name="connsiteY8" fmla="*/ 1006806 h 2391186"/>
                <a:gd name="connsiteX9" fmla="*/ 1258132 w 4592179"/>
                <a:gd name="connsiteY9" fmla="*/ 1337187 h 2391186"/>
                <a:gd name="connsiteX10" fmla="*/ 1069422 w 4592179"/>
                <a:gd name="connsiteY10" fmla="*/ 1337187 h 2391186"/>
                <a:gd name="connsiteX11" fmla="*/ 1069404 w 4592179"/>
                <a:gd name="connsiteY11" fmla="*/ 1337187 h 2391186"/>
                <a:gd name="connsiteX12" fmla="*/ 3003787 w 4592179"/>
                <a:gd name="connsiteY12" fmla="*/ 629252 h 2391186"/>
                <a:gd name="connsiteX13" fmla="*/ 2752168 w 4592179"/>
                <a:gd name="connsiteY13" fmla="*/ 1903510 h 2391186"/>
                <a:gd name="connsiteX14" fmla="*/ 3050965 w 4592179"/>
                <a:gd name="connsiteY14" fmla="*/ 1903510 h 2391186"/>
                <a:gd name="connsiteX15" fmla="*/ 3113874 w 4592179"/>
                <a:gd name="connsiteY15" fmla="*/ 1573148 h 2391186"/>
                <a:gd name="connsiteX16" fmla="*/ 3396957 w 4592179"/>
                <a:gd name="connsiteY16" fmla="*/ 1573148 h 2391186"/>
                <a:gd name="connsiteX17" fmla="*/ 3963123 w 4592179"/>
                <a:gd name="connsiteY17" fmla="*/ 991088 h 2391186"/>
                <a:gd name="connsiteX18" fmla="*/ 3585667 w 4592179"/>
                <a:gd name="connsiteY18" fmla="*/ 629252 h 2391186"/>
                <a:gd name="connsiteX19" fmla="*/ 896426 w 4592179"/>
                <a:gd name="connsiteY19" fmla="*/ 629252 h 2391186"/>
                <a:gd name="connsiteX20" fmla="*/ 644789 w 4592179"/>
                <a:gd name="connsiteY20" fmla="*/ 1903510 h 2391186"/>
                <a:gd name="connsiteX21" fmla="*/ 943603 w 4592179"/>
                <a:gd name="connsiteY21" fmla="*/ 1903510 h 2391186"/>
                <a:gd name="connsiteX22" fmla="*/ 1006512 w 4592179"/>
                <a:gd name="connsiteY22" fmla="*/ 1573148 h 2391186"/>
                <a:gd name="connsiteX23" fmla="*/ 1289559 w 4592179"/>
                <a:gd name="connsiteY23" fmla="*/ 1573148 h 2391186"/>
                <a:gd name="connsiteX24" fmla="*/ 1855725 w 4592179"/>
                <a:gd name="connsiteY24" fmla="*/ 991088 h 2391186"/>
                <a:gd name="connsiteX25" fmla="*/ 1478287 w 4592179"/>
                <a:gd name="connsiteY25" fmla="*/ 629252 h 2391186"/>
                <a:gd name="connsiteX26" fmla="*/ 2048883 w 4592179"/>
                <a:gd name="connsiteY26" fmla="*/ 298907 h 2391186"/>
                <a:gd name="connsiteX27" fmla="*/ 1797264 w 4592179"/>
                <a:gd name="connsiteY27" fmla="*/ 1573148 h 2391186"/>
                <a:gd name="connsiteX28" fmla="*/ 2096079 w 4592179"/>
                <a:gd name="connsiteY28" fmla="*/ 1573148 h 2391186"/>
                <a:gd name="connsiteX29" fmla="*/ 2237611 w 4592179"/>
                <a:gd name="connsiteY29" fmla="*/ 865230 h 2391186"/>
                <a:gd name="connsiteX30" fmla="*/ 2473516 w 4592179"/>
                <a:gd name="connsiteY30" fmla="*/ 865230 h 2391186"/>
                <a:gd name="connsiteX31" fmla="*/ 2567871 w 4592179"/>
                <a:gd name="connsiteY31" fmla="*/ 991088 h 2391186"/>
                <a:gd name="connsiteX32" fmla="*/ 2457785 w 4592179"/>
                <a:gd name="connsiteY32" fmla="*/ 1573148 h 2391186"/>
                <a:gd name="connsiteX33" fmla="*/ 2772313 w 4592179"/>
                <a:gd name="connsiteY33" fmla="*/ 1573148 h 2391186"/>
                <a:gd name="connsiteX34" fmla="*/ 2882400 w 4592179"/>
                <a:gd name="connsiteY34" fmla="*/ 928159 h 2391186"/>
                <a:gd name="connsiteX35" fmla="*/ 2567853 w 4592179"/>
                <a:gd name="connsiteY35" fmla="*/ 629252 h 2391186"/>
                <a:gd name="connsiteX36" fmla="*/ 2284789 w 4592179"/>
                <a:gd name="connsiteY36" fmla="*/ 629252 h 2391186"/>
                <a:gd name="connsiteX37" fmla="*/ 2347698 w 4592179"/>
                <a:gd name="connsiteY37" fmla="*/ 298907 h 2391186"/>
                <a:gd name="connsiteX38" fmla="*/ 2296089 w 4592179"/>
                <a:gd name="connsiteY38" fmla="*/ 0 h 2391186"/>
                <a:gd name="connsiteX39" fmla="*/ 4592179 w 4592179"/>
                <a:gd name="connsiteY39" fmla="*/ 1195593 h 2391186"/>
                <a:gd name="connsiteX40" fmla="*/ 2296089 w 4592179"/>
                <a:gd name="connsiteY40" fmla="*/ 2391186 h 2391186"/>
                <a:gd name="connsiteX41" fmla="*/ 0 w 4592179"/>
                <a:gd name="connsiteY41" fmla="*/ 1195593 h 2391186"/>
                <a:gd name="connsiteX42" fmla="*/ 2296089 w 4592179"/>
                <a:gd name="connsiteY42" fmla="*/ 0 h 23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92179" h="2391186">
                  <a:moveTo>
                    <a:pt x="3255407" y="865230"/>
                  </a:moveTo>
                  <a:lnTo>
                    <a:pt x="3459866" y="865230"/>
                  </a:lnTo>
                  <a:cubicBezTo>
                    <a:pt x="3569953" y="865230"/>
                    <a:pt x="3648576" y="912422"/>
                    <a:pt x="3648576" y="1006806"/>
                  </a:cubicBezTo>
                  <a:cubicBezTo>
                    <a:pt x="3632862" y="1274258"/>
                    <a:pt x="3507044" y="1321450"/>
                    <a:pt x="3365511" y="1337187"/>
                  </a:cubicBezTo>
                  <a:lnTo>
                    <a:pt x="3176783" y="1337187"/>
                  </a:lnTo>
                  <a:lnTo>
                    <a:pt x="3176766" y="1337187"/>
                  </a:lnTo>
                  <a:close/>
                  <a:moveTo>
                    <a:pt x="1148045" y="865230"/>
                  </a:moveTo>
                  <a:lnTo>
                    <a:pt x="1352487" y="865230"/>
                  </a:lnTo>
                  <a:cubicBezTo>
                    <a:pt x="1462573" y="865230"/>
                    <a:pt x="1541196" y="912422"/>
                    <a:pt x="1541196" y="1006806"/>
                  </a:cubicBezTo>
                  <a:cubicBezTo>
                    <a:pt x="1525483" y="1274258"/>
                    <a:pt x="1399664" y="1321450"/>
                    <a:pt x="1258132" y="1337187"/>
                  </a:cubicBezTo>
                  <a:lnTo>
                    <a:pt x="1069422" y="1337187"/>
                  </a:lnTo>
                  <a:lnTo>
                    <a:pt x="1069404" y="1337187"/>
                  </a:lnTo>
                  <a:close/>
                  <a:moveTo>
                    <a:pt x="3003787" y="629252"/>
                  </a:moveTo>
                  <a:lnTo>
                    <a:pt x="2752168" y="1903510"/>
                  </a:lnTo>
                  <a:lnTo>
                    <a:pt x="3050965" y="1903510"/>
                  </a:lnTo>
                  <a:lnTo>
                    <a:pt x="3113874" y="1573148"/>
                  </a:lnTo>
                  <a:lnTo>
                    <a:pt x="3396957" y="1573148"/>
                  </a:lnTo>
                  <a:cubicBezTo>
                    <a:pt x="3664308" y="1588884"/>
                    <a:pt x="3963123" y="1368643"/>
                    <a:pt x="3963123" y="991088"/>
                  </a:cubicBezTo>
                  <a:cubicBezTo>
                    <a:pt x="3963123" y="770828"/>
                    <a:pt x="3837304" y="644988"/>
                    <a:pt x="3585667" y="629252"/>
                  </a:cubicBezTo>
                  <a:close/>
                  <a:moveTo>
                    <a:pt x="896426" y="629252"/>
                  </a:moveTo>
                  <a:lnTo>
                    <a:pt x="644789" y="1903510"/>
                  </a:lnTo>
                  <a:lnTo>
                    <a:pt x="943603" y="1903510"/>
                  </a:lnTo>
                  <a:lnTo>
                    <a:pt x="1006512" y="1573148"/>
                  </a:lnTo>
                  <a:lnTo>
                    <a:pt x="1289559" y="1573148"/>
                  </a:lnTo>
                  <a:cubicBezTo>
                    <a:pt x="1556928" y="1588884"/>
                    <a:pt x="1855725" y="1368643"/>
                    <a:pt x="1855725" y="991088"/>
                  </a:cubicBezTo>
                  <a:cubicBezTo>
                    <a:pt x="1855725" y="770828"/>
                    <a:pt x="1729906" y="644988"/>
                    <a:pt x="1478287" y="629252"/>
                  </a:cubicBezTo>
                  <a:close/>
                  <a:moveTo>
                    <a:pt x="2048883" y="298907"/>
                  </a:moveTo>
                  <a:lnTo>
                    <a:pt x="1797264" y="1573148"/>
                  </a:lnTo>
                  <a:lnTo>
                    <a:pt x="2096079" y="1573148"/>
                  </a:lnTo>
                  <a:lnTo>
                    <a:pt x="2237611" y="865230"/>
                  </a:lnTo>
                  <a:lnTo>
                    <a:pt x="2473516" y="865230"/>
                  </a:lnTo>
                  <a:cubicBezTo>
                    <a:pt x="2583585" y="865230"/>
                    <a:pt x="2583585" y="912422"/>
                    <a:pt x="2567871" y="991088"/>
                  </a:cubicBezTo>
                  <a:lnTo>
                    <a:pt x="2457785" y="1573148"/>
                  </a:lnTo>
                  <a:lnTo>
                    <a:pt x="2772313" y="1573148"/>
                  </a:lnTo>
                  <a:lnTo>
                    <a:pt x="2882400" y="928159"/>
                  </a:lnTo>
                  <a:cubicBezTo>
                    <a:pt x="2913845" y="770828"/>
                    <a:pt x="2819490" y="644988"/>
                    <a:pt x="2567853" y="629252"/>
                  </a:cubicBezTo>
                  <a:lnTo>
                    <a:pt x="2284789" y="629252"/>
                  </a:lnTo>
                  <a:lnTo>
                    <a:pt x="2347698" y="298907"/>
                  </a:lnTo>
                  <a:close/>
                  <a:moveTo>
                    <a:pt x="2296089" y="0"/>
                  </a:moveTo>
                  <a:cubicBezTo>
                    <a:pt x="3564184" y="0"/>
                    <a:pt x="4592179" y="535285"/>
                    <a:pt x="4592179" y="1195593"/>
                  </a:cubicBezTo>
                  <a:cubicBezTo>
                    <a:pt x="4592179" y="1855901"/>
                    <a:pt x="3564184" y="2391186"/>
                    <a:pt x="2296089" y="2391186"/>
                  </a:cubicBezTo>
                  <a:cubicBezTo>
                    <a:pt x="1027994" y="2391186"/>
                    <a:pt x="0" y="1855901"/>
                    <a:pt x="0" y="1195593"/>
                  </a:cubicBezTo>
                  <a:cubicBezTo>
                    <a:pt x="0" y="535285"/>
                    <a:pt x="1027994" y="0"/>
                    <a:pt x="2296089" y="0"/>
                  </a:cubicBezTo>
                  <a:close/>
                </a:path>
              </a:pathLst>
            </a:custGeom>
            <a:solidFill>
              <a:schemeClr val="tx1"/>
            </a:solidFill>
            <a:ln w="9525" cap="flat">
              <a:noFill/>
              <a:prstDash val="solid"/>
              <a:miter/>
            </a:ln>
          </p:spPr>
          <p:txBody>
            <a:bodyPr rtlCol="0" anchor="ctr"/>
            <a:lstStyle/>
            <a:p>
              <a:endParaRPr lang="en-US"/>
            </a:p>
          </p:txBody>
        </p:sp>
        <p:pic>
          <p:nvPicPr>
            <p:cNvPr id="18" name="Graphic 17">
              <a:extLst>
                <a:ext uri="{FF2B5EF4-FFF2-40B4-BE49-F238E27FC236}">
                  <a16:creationId xmlns:a16="http://schemas.microsoft.com/office/drawing/2014/main" id="{E96DDC47-3342-6C84-20CF-531F36A4335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419350" y="1942643"/>
              <a:ext cx="313874" cy="354332"/>
            </a:xfrm>
            <a:prstGeom prst="rect">
              <a:avLst/>
            </a:prstGeom>
          </p:spPr>
        </p:pic>
        <p:grpSp>
          <p:nvGrpSpPr>
            <p:cNvPr id="19" name="Graphic 4">
              <a:extLst>
                <a:ext uri="{FF2B5EF4-FFF2-40B4-BE49-F238E27FC236}">
                  <a16:creationId xmlns:a16="http://schemas.microsoft.com/office/drawing/2014/main" id="{D9637205-A9FD-EE30-8D68-7A7A73118A81}"/>
                </a:ext>
              </a:extLst>
            </p:cNvPr>
            <p:cNvGrpSpPr>
              <a:grpSpLocks noChangeAspect="1"/>
            </p:cNvGrpSpPr>
            <p:nvPr/>
          </p:nvGrpSpPr>
          <p:grpSpPr>
            <a:xfrm>
              <a:off x="9368786" y="1300879"/>
              <a:ext cx="395130" cy="457080"/>
              <a:chOff x="7815262" y="2024062"/>
              <a:chExt cx="2124075" cy="2809875"/>
            </a:xfrm>
            <a:solidFill>
              <a:schemeClr val="tx1"/>
            </a:solidFill>
          </p:grpSpPr>
          <p:sp>
            <p:nvSpPr>
              <p:cNvPr id="25" name="Freeform: Shape 24">
                <a:extLst>
                  <a:ext uri="{FF2B5EF4-FFF2-40B4-BE49-F238E27FC236}">
                    <a16:creationId xmlns:a16="http://schemas.microsoft.com/office/drawing/2014/main" id="{6E75067A-92A0-7648-E6EC-14B461ABB2D3}"/>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D98B9B8-8CF1-834F-3B5D-7C93D4BFA799}"/>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BDD13B3-2A8D-2001-DFFA-C10764F072A2}"/>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07E7FAA-CC28-E7E4-EDCD-E9386A2F8ACB}"/>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197AEA0-C5FD-980B-02E1-6607324EC975}"/>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F35CD89-B725-0011-57D2-563EAFC224F1}"/>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AAA1064-D9EF-4CE2-7CA6-57E3C4DACA63}"/>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8215CD2-A761-E838-12A6-F8AA7A0C5F04}"/>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9219DD7-3884-AD41-C365-A6C83F6CFF27}"/>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5692048-B385-FE9B-E4DD-33EA7F3158E6}"/>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81DBFCDA-A77B-3360-F7D5-EE4AD4BAB849}"/>
                </a:ext>
              </a:extLst>
            </p:cNvPr>
            <p:cNvGrpSpPr>
              <a:grpSpLocks noChangeAspect="1"/>
            </p:cNvGrpSpPr>
            <p:nvPr/>
          </p:nvGrpSpPr>
          <p:grpSpPr>
            <a:xfrm>
              <a:off x="10202828" y="1366521"/>
              <a:ext cx="353753" cy="325797"/>
              <a:chOff x="8369454" y="1749836"/>
              <a:chExt cx="1062388" cy="1055171"/>
            </a:xfrm>
            <a:solidFill>
              <a:schemeClr val="tx1"/>
            </a:solidFill>
          </p:grpSpPr>
          <p:sp>
            <p:nvSpPr>
              <p:cNvPr id="23" name="Freeform: Shape 22">
                <a:extLst>
                  <a:ext uri="{FF2B5EF4-FFF2-40B4-BE49-F238E27FC236}">
                    <a16:creationId xmlns:a16="http://schemas.microsoft.com/office/drawing/2014/main" id="{8527B9AC-2315-BF09-6167-3EDCF4BD0C07}"/>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77362FA-44DF-0F24-5543-F5410F6788D4}"/>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pic>
          <p:nvPicPr>
            <p:cNvPr id="21" name="Picture 2" descr="Image result for microsoft .net">
              <a:extLst>
                <a:ext uri="{FF2B5EF4-FFF2-40B4-BE49-F238E27FC236}">
                  <a16:creationId xmlns:a16="http://schemas.microsoft.com/office/drawing/2014/main" id="{92224835-D98D-8B33-6B6B-A2D73681BC62}"/>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rightnessContrast bright="63000"/>
                      </a14:imgEffect>
                    </a14:imgLayer>
                  </a14:imgProps>
                </a:ext>
                <a:ext uri="{28A0092B-C50C-407E-A947-70E740481C1C}">
                  <a14:useLocalDpi xmlns:a14="http://schemas.microsoft.com/office/drawing/2010/main" val="0"/>
                </a:ext>
              </a:extLst>
            </a:blip>
            <a:srcRect/>
            <a:stretch/>
          </p:blipFill>
          <p:spPr bwMode="auto">
            <a:xfrm>
              <a:off x="8369190" y="1988375"/>
              <a:ext cx="703875" cy="262868"/>
            </a:xfrm>
            <a:prstGeom prst="rect">
              <a:avLst/>
            </a:prstGeom>
            <a:noFill/>
            <a:ln>
              <a:noFill/>
            </a:ln>
          </p:spPr>
        </p:pic>
        <p:pic>
          <p:nvPicPr>
            <p:cNvPr id="22" name="Graphic 21">
              <a:extLst>
                <a:ext uri="{FF2B5EF4-FFF2-40B4-BE49-F238E27FC236}">
                  <a16:creationId xmlns:a16="http://schemas.microsoft.com/office/drawing/2014/main" id="{F451E3A6-705C-ECF2-6608-EBF64C003C15}"/>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995492" y="1387765"/>
              <a:ext cx="285236" cy="283309"/>
            </a:xfrm>
            <a:prstGeom prst="rect">
              <a:avLst/>
            </a:prstGeom>
          </p:spPr>
        </p:pic>
      </p:grpSp>
      <p:cxnSp>
        <p:nvCxnSpPr>
          <p:cNvPr id="46" name="Straight Connector 45">
            <a:extLst>
              <a:ext uri="{FF2B5EF4-FFF2-40B4-BE49-F238E27FC236}">
                <a16:creationId xmlns:a16="http://schemas.microsoft.com/office/drawing/2014/main" id="{75357B2A-F046-A264-B5F2-D9DB0AAA8426}"/>
              </a:ext>
            </a:extLst>
          </p:cNvPr>
          <p:cNvCxnSpPr/>
          <p:nvPr/>
        </p:nvCxnSpPr>
        <p:spPr>
          <a:xfrm>
            <a:off x="447332" y="3565502"/>
            <a:ext cx="11159451"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09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FF7D2B44-25EA-D92D-7A55-76FD0739C5F4}"/>
              </a:ext>
            </a:extLst>
          </p:cNvPr>
          <p:cNvSpPr/>
          <p:nvPr/>
        </p:nvSpPr>
        <p:spPr bwMode="auto">
          <a:xfrm>
            <a:off x="2081679" y="1252728"/>
            <a:ext cx="8028642" cy="5148072"/>
          </a:xfrm>
          <a:prstGeom prst="roundRect">
            <a:avLst>
              <a:gd name="adj" fmla="val 4589"/>
            </a:avLst>
          </a:prstGeom>
          <a:noFill/>
          <a:ln w="38100">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5" name="Group 114">
            <a:extLst>
              <a:ext uri="{FF2B5EF4-FFF2-40B4-BE49-F238E27FC236}">
                <a16:creationId xmlns:a16="http://schemas.microsoft.com/office/drawing/2014/main" id="{1D67BE3D-84D8-39F8-415B-26A02C66B115}"/>
              </a:ext>
            </a:extLst>
          </p:cNvPr>
          <p:cNvGrpSpPr/>
          <p:nvPr/>
        </p:nvGrpSpPr>
        <p:grpSpPr>
          <a:xfrm>
            <a:off x="2664931" y="1485316"/>
            <a:ext cx="6862138" cy="4682897"/>
            <a:chOff x="2562623" y="1402974"/>
            <a:chExt cx="6862138" cy="4682897"/>
          </a:xfrm>
        </p:grpSpPr>
        <p:grpSp>
          <p:nvGrpSpPr>
            <p:cNvPr id="114" name="Group 113">
              <a:extLst>
                <a:ext uri="{FF2B5EF4-FFF2-40B4-BE49-F238E27FC236}">
                  <a16:creationId xmlns:a16="http://schemas.microsoft.com/office/drawing/2014/main" id="{D23068C6-58E1-BCF1-C978-A22442398FEE}"/>
                </a:ext>
              </a:extLst>
            </p:cNvPr>
            <p:cNvGrpSpPr/>
            <p:nvPr/>
          </p:nvGrpSpPr>
          <p:grpSpPr>
            <a:xfrm>
              <a:off x="2562623" y="1402974"/>
              <a:ext cx="1314433" cy="4646306"/>
              <a:chOff x="2562623" y="1402974"/>
              <a:chExt cx="1314433" cy="4646306"/>
            </a:xfrm>
          </p:grpSpPr>
          <p:grpSp>
            <p:nvGrpSpPr>
              <p:cNvPr id="108" name="Group 107">
                <a:extLst>
                  <a:ext uri="{FF2B5EF4-FFF2-40B4-BE49-F238E27FC236}">
                    <a16:creationId xmlns:a16="http://schemas.microsoft.com/office/drawing/2014/main" id="{FE5A17EA-3116-4123-2998-DE02DEDF169C}"/>
                  </a:ext>
                </a:extLst>
              </p:cNvPr>
              <p:cNvGrpSpPr/>
              <p:nvPr/>
            </p:nvGrpSpPr>
            <p:grpSpPr>
              <a:xfrm>
                <a:off x="2571766" y="1402974"/>
                <a:ext cx="1282354" cy="3818250"/>
                <a:chOff x="2571766" y="1402974"/>
                <a:chExt cx="1282354" cy="3818250"/>
              </a:xfrm>
            </p:grpSpPr>
            <p:sp>
              <p:nvSpPr>
                <p:cNvPr id="24" name="Rectangle 23">
                  <a:extLst>
                    <a:ext uri="{FF2B5EF4-FFF2-40B4-BE49-F238E27FC236}">
                      <a16:creationId xmlns:a16="http://schemas.microsoft.com/office/drawing/2014/main" id="{5DB520EE-EBE3-19D5-F6ED-678B4C605C63}"/>
                    </a:ext>
                  </a:extLst>
                </p:cNvPr>
                <p:cNvSpPr/>
                <p:nvPr/>
              </p:nvSpPr>
              <p:spPr bwMode="auto">
                <a:xfrm>
                  <a:off x="2571766" y="1402974"/>
                  <a:ext cx="1282354" cy="3818250"/>
                </a:xfrm>
                <a:prstGeom prst="rect">
                  <a:avLst/>
                </a:prstGeom>
                <a:no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EAC88D4F-6A7B-47F4-53C6-F83307B176C4}"/>
                    </a:ext>
                  </a:extLst>
                </p:cNvPr>
                <p:cNvSpPr txBox="1"/>
                <p:nvPr/>
              </p:nvSpPr>
              <p:spPr>
                <a:xfrm>
                  <a:off x="2673447" y="4854494"/>
                  <a:ext cx="1078992" cy="276999"/>
                </a:xfrm>
                <a:prstGeom prst="rect">
                  <a:avLst/>
                </a:prstGeom>
                <a:noFill/>
              </p:spPr>
              <p:txBody>
                <a:bodyPr wrap="square" lIns="0" tIns="0" rIns="0" bIns="0" rtlCol="0">
                  <a:spAutoFit/>
                </a:bodyPr>
                <a:lstStyle/>
                <a:p>
                  <a:pPr algn="ctr"/>
                  <a:r>
                    <a:rPr lang="en-US" sz="1800"/>
                    <a:t>Instance 1</a:t>
                  </a:r>
                </a:p>
              </p:txBody>
            </p:sp>
          </p:grpSp>
          <p:sp>
            <p:nvSpPr>
              <p:cNvPr id="44" name="Rectangle 43">
                <a:extLst>
                  <a:ext uri="{FF2B5EF4-FFF2-40B4-BE49-F238E27FC236}">
                    <a16:creationId xmlns:a16="http://schemas.microsoft.com/office/drawing/2014/main" id="{DA9FA129-DE49-7852-92AF-FED5B340682E}"/>
                  </a:ext>
                </a:extLst>
              </p:cNvPr>
              <p:cNvSpPr/>
              <p:nvPr/>
            </p:nvSpPr>
            <p:spPr bwMode="auto">
              <a:xfrm>
                <a:off x="2562623" y="5371470"/>
                <a:ext cx="1314433" cy="677810"/>
              </a:xfrm>
              <a:prstGeom prst="rect">
                <a:avLst/>
              </a:prstGeom>
              <a:noFill/>
              <a:ln w="57150">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63" name="Rectangle 62">
                <a:extLst>
                  <a:ext uri="{FF2B5EF4-FFF2-40B4-BE49-F238E27FC236}">
                    <a16:creationId xmlns:a16="http://schemas.microsoft.com/office/drawing/2014/main" id="{21890C5D-CB82-C96F-0218-7343C4CE2681}"/>
                  </a:ext>
                </a:extLst>
              </p:cNvPr>
              <p:cNvSpPr/>
              <p:nvPr/>
            </p:nvSpPr>
            <p:spPr bwMode="auto">
              <a:xfrm>
                <a:off x="2575204" y="5274750"/>
                <a:ext cx="1278916" cy="497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8C368A8D-588D-4A5E-006D-1E8329012B75}"/>
                </a:ext>
              </a:extLst>
            </p:cNvPr>
            <p:cNvGrpSpPr/>
            <p:nvPr/>
          </p:nvGrpSpPr>
          <p:grpSpPr>
            <a:xfrm>
              <a:off x="4411858" y="1402974"/>
              <a:ext cx="1314433" cy="4626813"/>
              <a:chOff x="4388764" y="1402974"/>
              <a:chExt cx="1314433" cy="4626813"/>
            </a:xfrm>
          </p:grpSpPr>
          <p:sp>
            <p:nvSpPr>
              <p:cNvPr id="17" name="Rectangle 16">
                <a:extLst>
                  <a:ext uri="{FF2B5EF4-FFF2-40B4-BE49-F238E27FC236}">
                    <a16:creationId xmlns:a16="http://schemas.microsoft.com/office/drawing/2014/main" id="{FCD5BBC9-8321-B947-F9B3-1B0C9C5B2EA0}"/>
                  </a:ext>
                </a:extLst>
              </p:cNvPr>
              <p:cNvSpPr/>
              <p:nvPr/>
            </p:nvSpPr>
            <p:spPr bwMode="auto">
              <a:xfrm>
                <a:off x="4418096" y="1402974"/>
                <a:ext cx="1282354" cy="3818250"/>
              </a:xfrm>
              <a:prstGeom prst="rect">
                <a:avLst/>
              </a:prstGeom>
              <a:no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5" name="TextBox 24">
                <a:extLst>
                  <a:ext uri="{FF2B5EF4-FFF2-40B4-BE49-F238E27FC236}">
                    <a16:creationId xmlns:a16="http://schemas.microsoft.com/office/drawing/2014/main" id="{1CCCF912-87B1-7A55-0890-C97337E0460A}"/>
                  </a:ext>
                </a:extLst>
              </p:cNvPr>
              <p:cNvSpPr txBox="1"/>
              <p:nvPr/>
            </p:nvSpPr>
            <p:spPr>
              <a:xfrm>
                <a:off x="4519777" y="4874354"/>
                <a:ext cx="1078992" cy="276999"/>
              </a:xfrm>
              <a:prstGeom prst="rect">
                <a:avLst/>
              </a:prstGeom>
              <a:noFill/>
            </p:spPr>
            <p:txBody>
              <a:bodyPr wrap="square" lIns="0" tIns="0" rIns="0" bIns="0" rtlCol="0">
                <a:spAutoFit/>
              </a:bodyPr>
              <a:lstStyle/>
              <a:p>
                <a:pPr algn="ctr"/>
                <a:r>
                  <a:rPr lang="en-US" sz="1800"/>
                  <a:t>Instance 2</a:t>
                </a:r>
              </a:p>
            </p:txBody>
          </p:sp>
          <p:sp>
            <p:nvSpPr>
              <p:cNvPr id="85" name="Rectangle 84">
                <a:extLst>
                  <a:ext uri="{FF2B5EF4-FFF2-40B4-BE49-F238E27FC236}">
                    <a16:creationId xmlns:a16="http://schemas.microsoft.com/office/drawing/2014/main" id="{76CD5152-D8DF-F5A0-8101-C5997A5F4214}"/>
                  </a:ext>
                </a:extLst>
              </p:cNvPr>
              <p:cNvSpPr/>
              <p:nvPr/>
            </p:nvSpPr>
            <p:spPr bwMode="auto">
              <a:xfrm>
                <a:off x="4388764" y="5350334"/>
                <a:ext cx="1314433" cy="679453"/>
              </a:xfrm>
              <a:prstGeom prst="rect">
                <a:avLst/>
              </a:prstGeom>
              <a:noFill/>
              <a:ln w="57150">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7" name="Rectangle 86">
                <a:extLst>
                  <a:ext uri="{FF2B5EF4-FFF2-40B4-BE49-F238E27FC236}">
                    <a16:creationId xmlns:a16="http://schemas.microsoft.com/office/drawing/2014/main" id="{583B0D5D-2804-10D7-7631-A965BF613C42}"/>
                  </a:ext>
                </a:extLst>
              </p:cNvPr>
              <p:cNvSpPr/>
              <p:nvPr/>
            </p:nvSpPr>
            <p:spPr bwMode="auto">
              <a:xfrm>
                <a:off x="4418095" y="5255259"/>
                <a:ext cx="1262165" cy="4812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7286C661-FF01-B62B-65D2-D627E7AA9714}"/>
                </a:ext>
              </a:extLst>
            </p:cNvPr>
            <p:cNvGrpSpPr/>
            <p:nvPr/>
          </p:nvGrpSpPr>
          <p:grpSpPr>
            <a:xfrm>
              <a:off x="6261093" y="1402974"/>
              <a:ext cx="1314433" cy="4646306"/>
              <a:chOff x="6260422" y="1402974"/>
              <a:chExt cx="1314433" cy="4646306"/>
            </a:xfrm>
          </p:grpSpPr>
          <p:sp>
            <p:nvSpPr>
              <p:cNvPr id="19" name="Rectangle 18">
                <a:extLst>
                  <a:ext uri="{FF2B5EF4-FFF2-40B4-BE49-F238E27FC236}">
                    <a16:creationId xmlns:a16="http://schemas.microsoft.com/office/drawing/2014/main" id="{EE160EE4-10B6-2744-AF2A-F0946AAA15CF}"/>
                  </a:ext>
                </a:extLst>
              </p:cNvPr>
              <p:cNvSpPr/>
              <p:nvPr/>
            </p:nvSpPr>
            <p:spPr bwMode="auto">
              <a:xfrm>
                <a:off x="6264426" y="1402974"/>
                <a:ext cx="1282354" cy="3818250"/>
              </a:xfrm>
              <a:prstGeom prst="rect">
                <a:avLst/>
              </a:prstGeom>
              <a:no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7" name="TextBox 26">
                <a:extLst>
                  <a:ext uri="{FF2B5EF4-FFF2-40B4-BE49-F238E27FC236}">
                    <a16:creationId xmlns:a16="http://schemas.microsoft.com/office/drawing/2014/main" id="{4C15618E-44EC-1711-2940-58A796267A47}"/>
                  </a:ext>
                </a:extLst>
              </p:cNvPr>
              <p:cNvSpPr txBox="1"/>
              <p:nvPr/>
            </p:nvSpPr>
            <p:spPr>
              <a:xfrm>
                <a:off x="6365739" y="4881926"/>
                <a:ext cx="1078992" cy="276999"/>
              </a:xfrm>
              <a:prstGeom prst="rect">
                <a:avLst/>
              </a:prstGeom>
              <a:noFill/>
            </p:spPr>
            <p:txBody>
              <a:bodyPr wrap="square" lIns="0" tIns="0" rIns="0" bIns="0" rtlCol="0">
                <a:spAutoFit/>
              </a:bodyPr>
              <a:lstStyle/>
              <a:p>
                <a:pPr algn="ctr"/>
                <a:r>
                  <a:rPr lang="en-US" sz="1800"/>
                  <a:t>Instance 3</a:t>
                </a:r>
              </a:p>
            </p:txBody>
          </p:sp>
          <p:sp>
            <p:nvSpPr>
              <p:cNvPr id="89" name="Rectangle 88">
                <a:extLst>
                  <a:ext uri="{FF2B5EF4-FFF2-40B4-BE49-F238E27FC236}">
                    <a16:creationId xmlns:a16="http://schemas.microsoft.com/office/drawing/2014/main" id="{32DA7FE3-D3AC-BF77-FCA2-5BA7DB248CFA}"/>
                  </a:ext>
                </a:extLst>
              </p:cNvPr>
              <p:cNvSpPr/>
              <p:nvPr/>
            </p:nvSpPr>
            <p:spPr bwMode="auto">
              <a:xfrm>
                <a:off x="6260422" y="5340096"/>
                <a:ext cx="1314433" cy="709184"/>
              </a:xfrm>
              <a:prstGeom prst="rect">
                <a:avLst/>
              </a:prstGeom>
              <a:noFill/>
              <a:ln w="57150">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91" name="Rectangle 90">
                <a:extLst>
                  <a:ext uri="{FF2B5EF4-FFF2-40B4-BE49-F238E27FC236}">
                    <a16:creationId xmlns:a16="http://schemas.microsoft.com/office/drawing/2014/main" id="{40675046-E479-7375-96F0-FF13633B7F6F}"/>
                  </a:ext>
                </a:extLst>
              </p:cNvPr>
              <p:cNvSpPr/>
              <p:nvPr/>
            </p:nvSpPr>
            <p:spPr bwMode="auto">
              <a:xfrm>
                <a:off x="6273003" y="5288035"/>
                <a:ext cx="1278916" cy="484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CF61E16F-FA1C-A69E-65BE-3231F26721B9}"/>
                </a:ext>
              </a:extLst>
            </p:cNvPr>
            <p:cNvGrpSpPr/>
            <p:nvPr/>
          </p:nvGrpSpPr>
          <p:grpSpPr>
            <a:xfrm>
              <a:off x="8110328" y="1402974"/>
              <a:ext cx="1314433" cy="4682897"/>
              <a:chOff x="8110328" y="1402974"/>
              <a:chExt cx="1314433" cy="4682897"/>
            </a:xfrm>
          </p:grpSpPr>
          <p:sp>
            <p:nvSpPr>
              <p:cNvPr id="21" name="Rectangle 20">
                <a:extLst>
                  <a:ext uri="{FF2B5EF4-FFF2-40B4-BE49-F238E27FC236}">
                    <a16:creationId xmlns:a16="http://schemas.microsoft.com/office/drawing/2014/main" id="{AD6517EB-686C-1E7C-FD0A-EE3AFC167FCC}"/>
                  </a:ext>
                </a:extLst>
              </p:cNvPr>
              <p:cNvSpPr/>
              <p:nvPr/>
            </p:nvSpPr>
            <p:spPr bwMode="auto">
              <a:xfrm>
                <a:off x="8110756" y="1402974"/>
                <a:ext cx="1282354" cy="3818250"/>
              </a:xfrm>
              <a:prstGeom prst="rect">
                <a:avLst/>
              </a:prstGeom>
              <a:noFill/>
              <a:ln w="57150">
                <a:solidFill>
                  <a:srgbClr val="8661C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93" name="Rectangle 92">
                <a:extLst>
                  <a:ext uri="{FF2B5EF4-FFF2-40B4-BE49-F238E27FC236}">
                    <a16:creationId xmlns:a16="http://schemas.microsoft.com/office/drawing/2014/main" id="{19A5699B-3BB0-A796-BC66-53B829D40A28}"/>
                  </a:ext>
                </a:extLst>
              </p:cNvPr>
              <p:cNvSpPr/>
              <p:nvPr/>
            </p:nvSpPr>
            <p:spPr bwMode="auto">
              <a:xfrm>
                <a:off x="8110328" y="5350335"/>
                <a:ext cx="1314433" cy="735536"/>
              </a:xfrm>
              <a:prstGeom prst="rect">
                <a:avLst/>
              </a:prstGeom>
              <a:noFill/>
              <a:ln w="57150">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95" name="Rectangle 94">
                <a:extLst>
                  <a:ext uri="{FF2B5EF4-FFF2-40B4-BE49-F238E27FC236}">
                    <a16:creationId xmlns:a16="http://schemas.microsoft.com/office/drawing/2014/main" id="{12918DED-3E06-CD7B-8B66-CF113D30C482}"/>
                  </a:ext>
                </a:extLst>
              </p:cNvPr>
              <p:cNvSpPr/>
              <p:nvPr/>
            </p:nvSpPr>
            <p:spPr bwMode="auto">
              <a:xfrm>
                <a:off x="8122909" y="5311341"/>
                <a:ext cx="1278916" cy="497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 name="Title 1">
            <a:extLst>
              <a:ext uri="{FF2B5EF4-FFF2-40B4-BE49-F238E27FC236}">
                <a16:creationId xmlns:a16="http://schemas.microsoft.com/office/drawing/2014/main" id="{FAB8ECAC-75C1-B04D-26AE-CEAF62049759}"/>
              </a:ext>
            </a:extLst>
          </p:cNvPr>
          <p:cNvSpPr>
            <a:spLocks noGrp="1"/>
          </p:cNvSpPr>
          <p:nvPr>
            <p:ph type="title"/>
          </p:nvPr>
        </p:nvSpPr>
        <p:spPr/>
        <p:txBody>
          <a:bodyPr/>
          <a:lstStyle/>
          <a:p>
            <a:r>
              <a:rPr lang="en-US"/>
              <a:t>Scale Out/Up</a:t>
            </a:r>
          </a:p>
        </p:txBody>
      </p:sp>
      <p:sp>
        <p:nvSpPr>
          <p:cNvPr id="4" name="TextBox 3">
            <a:extLst>
              <a:ext uri="{FF2B5EF4-FFF2-40B4-BE49-F238E27FC236}">
                <a16:creationId xmlns:a16="http://schemas.microsoft.com/office/drawing/2014/main" id="{D09F6220-D100-7BDB-E970-1C4CB17109F6}"/>
              </a:ext>
            </a:extLst>
          </p:cNvPr>
          <p:cNvSpPr txBox="1"/>
          <p:nvPr/>
        </p:nvSpPr>
        <p:spPr>
          <a:xfrm>
            <a:off x="4761478" y="6457861"/>
            <a:ext cx="2927694" cy="307777"/>
          </a:xfrm>
          <a:prstGeom prst="rect">
            <a:avLst/>
          </a:prstGeom>
          <a:noFill/>
        </p:spPr>
        <p:txBody>
          <a:bodyPr wrap="square" lIns="0" tIns="0" rIns="0" bIns="0" rtlCol="0">
            <a:spAutoFit/>
          </a:bodyPr>
          <a:lstStyle/>
          <a:p>
            <a:pPr algn="ctr"/>
            <a:r>
              <a:rPr lang="en-US" sz="2000"/>
              <a:t>App Service Plan</a:t>
            </a:r>
          </a:p>
        </p:txBody>
      </p:sp>
      <p:sp>
        <p:nvSpPr>
          <p:cNvPr id="29" name="TextBox 28">
            <a:extLst>
              <a:ext uri="{FF2B5EF4-FFF2-40B4-BE49-F238E27FC236}">
                <a16:creationId xmlns:a16="http://schemas.microsoft.com/office/drawing/2014/main" id="{213E7013-9543-46A4-CD2E-5A0D3527F2CD}"/>
              </a:ext>
            </a:extLst>
          </p:cNvPr>
          <p:cNvSpPr txBox="1"/>
          <p:nvPr/>
        </p:nvSpPr>
        <p:spPr>
          <a:xfrm>
            <a:off x="8212437" y="677778"/>
            <a:ext cx="1078992" cy="553998"/>
          </a:xfrm>
          <a:prstGeom prst="rect">
            <a:avLst/>
          </a:prstGeom>
          <a:noFill/>
        </p:spPr>
        <p:txBody>
          <a:bodyPr wrap="square" lIns="0" tIns="0" rIns="0" bIns="0" rtlCol="0">
            <a:spAutoFit/>
          </a:bodyPr>
          <a:lstStyle/>
          <a:p>
            <a:r>
              <a:rPr lang="en-US" sz="1800" b="1">
                <a:solidFill>
                  <a:srgbClr val="7030A0"/>
                </a:solidFill>
              </a:rPr>
              <a:t>Scale Out</a:t>
            </a:r>
          </a:p>
          <a:p>
            <a:r>
              <a:rPr lang="en-US" sz="1800" b="1">
                <a:solidFill>
                  <a:srgbClr val="7030A0"/>
                </a:solidFill>
              </a:rPr>
              <a:t>(Instance)</a:t>
            </a:r>
          </a:p>
        </p:txBody>
      </p:sp>
      <p:pic>
        <p:nvPicPr>
          <p:cNvPr id="3" name="Graphic 2">
            <a:extLst>
              <a:ext uri="{FF2B5EF4-FFF2-40B4-BE49-F238E27FC236}">
                <a16:creationId xmlns:a16="http://schemas.microsoft.com/office/drawing/2014/main" id="{037EA1F0-D4AD-5293-1EC7-F817C5B0B8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7694" y="5953957"/>
            <a:ext cx="666936" cy="666936"/>
          </a:xfrm>
          <a:prstGeom prst="rect">
            <a:avLst/>
          </a:prstGeom>
        </p:spPr>
      </p:pic>
      <p:sp>
        <p:nvSpPr>
          <p:cNvPr id="101" name="TextBox 100">
            <a:extLst>
              <a:ext uri="{FF2B5EF4-FFF2-40B4-BE49-F238E27FC236}">
                <a16:creationId xmlns:a16="http://schemas.microsoft.com/office/drawing/2014/main" id="{21C5CF15-E00A-191C-2AAD-47A146874AF4}"/>
              </a:ext>
            </a:extLst>
          </p:cNvPr>
          <p:cNvSpPr txBox="1"/>
          <p:nvPr/>
        </p:nvSpPr>
        <p:spPr>
          <a:xfrm>
            <a:off x="977417" y="5276930"/>
            <a:ext cx="1078992" cy="553998"/>
          </a:xfrm>
          <a:prstGeom prst="rect">
            <a:avLst/>
          </a:prstGeom>
          <a:noFill/>
          <a:ln>
            <a:noFill/>
          </a:ln>
        </p:spPr>
        <p:txBody>
          <a:bodyPr wrap="square" lIns="0" tIns="0" rIns="0" bIns="0" rtlCol="0">
            <a:spAutoFit/>
          </a:bodyPr>
          <a:lstStyle/>
          <a:p>
            <a:r>
              <a:rPr lang="en-US" sz="1800" b="1">
                <a:solidFill>
                  <a:srgbClr val="107C10"/>
                </a:solidFill>
              </a:rPr>
              <a:t>Scale Up</a:t>
            </a:r>
          </a:p>
          <a:p>
            <a:pPr algn="ctr"/>
            <a:r>
              <a:rPr lang="en-US" sz="1800" b="1">
                <a:solidFill>
                  <a:srgbClr val="107C10"/>
                </a:solidFill>
              </a:rPr>
              <a:t>(SKU)</a:t>
            </a:r>
          </a:p>
        </p:txBody>
      </p:sp>
      <p:grpSp>
        <p:nvGrpSpPr>
          <p:cNvPr id="119" name="Group 118">
            <a:extLst>
              <a:ext uri="{FF2B5EF4-FFF2-40B4-BE49-F238E27FC236}">
                <a16:creationId xmlns:a16="http://schemas.microsoft.com/office/drawing/2014/main" id="{C3A40C9B-9E94-A0F5-4704-C334C891029B}"/>
              </a:ext>
            </a:extLst>
          </p:cNvPr>
          <p:cNvGrpSpPr/>
          <p:nvPr/>
        </p:nvGrpSpPr>
        <p:grpSpPr>
          <a:xfrm>
            <a:off x="2813209" y="1878403"/>
            <a:ext cx="6565581" cy="2790039"/>
            <a:chOff x="2726606" y="1761798"/>
            <a:chExt cx="6565581" cy="2790039"/>
          </a:xfrm>
        </p:grpSpPr>
        <p:grpSp>
          <p:nvGrpSpPr>
            <p:cNvPr id="118" name="Group 117">
              <a:extLst>
                <a:ext uri="{FF2B5EF4-FFF2-40B4-BE49-F238E27FC236}">
                  <a16:creationId xmlns:a16="http://schemas.microsoft.com/office/drawing/2014/main" id="{98287CFE-A3A3-C88F-FACF-8EBD744F5C95}"/>
                </a:ext>
              </a:extLst>
            </p:cNvPr>
            <p:cNvGrpSpPr/>
            <p:nvPr/>
          </p:nvGrpSpPr>
          <p:grpSpPr>
            <a:xfrm>
              <a:off x="2726985" y="3335463"/>
              <a:ext cx="6564823" cy="1216374"/>
              <a:chOff x="2726606" y="3335463"/>
              <a:chExt cx="6564823" cy="1216374"/>
            </a:xfrm>
          </p:grpSpPr>
          <p:sp>
            <p:nvSpPr>
              <p:cNvPr id="78" name="Rectangle: Rounded Corners 77">
                <a:extLst>
                  <a:ext uri="{FF2B5EF4-FFF2-40B4-BE49-F238E27FC236}">
                    <a16:creationId xmlns:a16="http://schemas.microsoft.com/office/drawing/2014/main" id="{637F440F-0F85-659F-27E9-A3F1A037C8C4}"/>
                  </a:ext>
                </a:extLst>
              </p:cNvPr>
              <p:cNvSpPr/>
              <p:nvPr/>
            </p:nvSpPr>
            <p:spPr bwMode="auto">
              <a:xfrm>
                <a:off x="2726606" y="3335463"/>
                <a:ext cx="6564823" cy="1216374"/>
              </a:xfrm>
              <a:prstGeom prst="roundRect">
                <a:avLst>
                  <a:gd name="adj" fmla="val 19432"/>
                </a:avLst>
              </a:prstGeom>
              <a:solidFill>
                <a:srgbClr val="D2D2D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7" name="Group 106">
                <a:extLst>
                  <a:ext uri="{FF2B5EF4-FFF2-40B4-BE49-F238E27FC236}">
                    <a16:creationId xmlns:a16="http://schemas.microsoft.com/office/drawing/2014/main" id="{44BAC646-AA02-38EB-818D-99761B564032}"/>
                  </a:ext>
                </a:extLst>
              </p:cNvPr>
              <p:cNvGrpSpPr/>
              <p:nvPr/>
            </p:nvGrpSpPr>
            <p:grpSpPr>
              <a:xfrm>
                <a:off x="4370284" y="3446768"/>
                <a:ext cx="3277466" cy="993764"/>
                <a:chOff x="4255158" y="3465665"/>
                <a:chExt cx="3277466" cy="993764"/>
              </a:xfrm>
            </p:grpSpPr>
            <p:pic>
              <p:nvPicPr>
                <p:cNvPr id="80" name="Graphic 79">
                  <a:extLst>
                    <a:ext uri="{FF2B5EF4-FFF2-40B4-BE49-F238E27FC236}">
                      <a16:creationId xmlns:a16="http://schemas.microsoft.com/office/drawing/2014/main" id="{AB2AA4B7-3EAF-7470-5316-3821F30099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0991" y="3465665"/>
                  <a:ext cx="685800" cy="685800"/>
                </a:xfrm>
                <a:prstGeom prst="rect">
                  <a:avLst/>
                </a:prstGeom>
              </p:spPr>
            </p:pic>
            <p:sp>
              <p:nvSpPr>
                <p:cNvPr id="82" name="TextBox 81">
                  <a:extLst>
                    <a:ext uri="{FF2B5EF4-FFF2-40B4-BE49-F238E27FC236}">
                      <a16:creationId xmlns:a16="http://schemas.microsoft.com/office/drawing/2014/main" id="{2B675F81-3F38-B903-23EC-479B1E0F6772}"/>
                    </a:ext>
                  </a:extLst>
                </p:cNvPr>
                <p:cNvSpPr txBox="1"/>
                <p:nvPr/>
              </p:nvSpPr>
              <p:spPr>
                <a:xfrm>
                  <a:off x="4255158" y="4243985"/>
                  <a:ext cx="3277466" cy="215444"/>
                </a:xfrm>
                <a:prstGeom prst="rect">
                  <a:avLst/>
                </a:prstGeom>
                <a:noFill/>
              </p:spPr>
              <p:txBody>
                <a:bodyPr wrap="square" lIns="0" tIns="0" rIns="0" bIns="0" rtlCol="0">
                  <a:spAutoFit/>
                </a:bodyPr>
                <a:lstStyle/>
                <a:p>
                  <a:pPr algn="ctr"/>
                  <a:r>
                    <a:rPr lang="en-US" sz="1400"/>
                    <a:t>App Service (Web App B)</a:t>
                  </a:r>
                </a:p>
              </p:txBody>
            </p:sp>
          </p:grpSp>
        </p:grpSp>
        <p:grpSp>
          <p:nvGrpSpPr>
            <p:cNvPr id="117" name="Group 116">
              <a:extLst>
                <a:ext uri="{FF2B5EF4-FFF2-40B4-BE49-F238E27FC236}">
                  <a16:creationId xmlns:a16="http://schemas.microsoft.com/office/drawing/2014/main" id="{44B357F3-398B-4380-581B-59BF2D1FF6A0}"/>
                </a:ext>
              </a:extLst>
            </p:cNvPr>
            <p:cNvGrpSpPr/>
            <p:nvPr/>
          </p:nvGrpSpPr>
          <p:grpSpPr>
            <a:xfrm>
              <a:off x="2726606" y="1761798"/>
              <a:ext cx="6565581" cy="1216374"/>
              <a:chOff x="2726606" y="1761798"/>
              <a:chExt cx="6565581" cy="1216374"/>
            </a:xfrm>
          </p:grpSpPr>
          <p:sp>
            <p:nvSpPr>
              <p:cNvPr id="69" name="Rectangle: Rounded Corners 68">
                <a:extLst>
                  <a:ext uri="{FF2B5EF4-FFF2-40B4-BE49-F238E27FC236}">
                    <a16:creationId xmlns:a16="http://schemas.microsoft.com/office/drawing/2014/main" id="{AE091335-A7EC-666C-03CE-1111C64E26EB}"/>
                  </a:ext>
                </a:extLst>
              </p:cNvPr>
              <p:cNvSpPr/>
              <p:nvPr/>
            </p:nvSpPr>
            <p:spPr bwMode="auto">
              <a:xfrm>
                <a:off x="2726606" y="1761798"/>
                <a:ext cx="6565581" cy="1216374"/>
              </a:xfrm>
              <a:prstGeom prst="roundRect">
                <a:avLst>
                  <a:gd name="adj" fmla="val 19432"/>
                </a:avLst>
              </a:prstGeom>
              <a:solidFill>
                <a:srgbClr val="D2D2D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6" name="Group 105">
                <a:extLst>
                  <a:ext uri="{FF2B5EF4-FFF2-40B4-BE49-F238E27FC236}">
                    <a16:creationId xmlns:a16="http://schemas.microsoft.com/office/drawing/2014/main" id="{19B659C0-7D30-8A20-96A3-338C2CA2E983}"/>
                  </a:ext>
                </a:extLst>
              </p:cNvPr>
              <p:cNvGrpSpPr/>
              <p:nvPr/>
            </p:nvGrpSpPr>
            <p:grpSpPr>
              <a:xfrm>
                <a:off x="4370663" y="1873103"/>
                <a:ext cx="3277466" cy="993764"/>
                <a:chOff x="4254400" y="1898190"/>
                <a:chExt cx="3277466" cy="993764"/>
              </a:xfrm>
            </p:grpSpPr>
            <p:pic>
              <p:nvPicPr>
                <p:cNvPr id="31" name="Graphic 30">
                  <a:extLst>
                    <a:ext uri="{FF2B5EF4-FFF2-40B4-BE49-F238E27FC236}">
                      <a16:creationId xmlns:a16="http://schemas.microsoft.com/office/drawing/2014/main" id="{6E64A439-5BC2-7A9B-67FD-4BD98FEA4C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0233" y="1898190"/>
                  <a:ext cx="685800" cy="685800"/>
                </a:xfrm>
                <a:prstGeom prst="rect">
                  <a:avLst/>
                </a:prstGeom>
              </p:spPr>
            </p:pic>
            <p:sp>
              <p:nvSpPr>
                <p:cNvPr id="36" name="TextBox 35">
                  <a:extLst>
                    <a:ext uri="{FF2B5EF4-FFF2-40B4-BE49-F238E27FC236}">
                      <a16:creationId xmlns:a16="http://schemas.microsoft.com/office/drawing/2014/main" id="{27F30D99-DD39-808E-3F81-91D926E25871}"/>
                    </a:ext>
                  </a:extLst>
                </p:cNvPr>
                <p:cNvSpPr txBox="1"/>
                <p:nvPr/>
              </p:nvSpPr>
              <p:spPr>
                <a:xfrm>
                  <a:off x="4254400" y="2676510"/>
                  <a:ext cx="3277466" cy="215444"/>
                </a:xfrm>
                <a:prstGeom prst="rect">
                  <a:avLst/>
                </a:prstGeom>
                <a:noFill/>
              </p:spPr>
              <p:txBody>
                <a:bodyPr wrap="square" lIns="0" tIns="0" rIns="0" bIns="0" rtlCol="0">
                  <a:spAutoFit/>
                </a:bodyPr>
                <a:lstStyle/>
                <a:p>
                  <a:pPr algn="ctr"/>
                  <a:r>
                    <a:rPr lang="en-US" sz="1400"/>
                    <a:t>App Service (Web App A)</a:t>
                  </a:r>
                </a:p>
              </p:txBody>
            </p:sp>
          </p:grpSp>
        </p:grpSp>
      </p:grpSp>
    </p:spTree>
    <p:extLst>
      <p:ext uri="{BB962C8B-B14F-4D97-AF65-F5344CB8AC3E}">
        <p14:creationId xmlns:p14="http://schemas.microsoft.com/office/powerpoint/2010/main" val="2535467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79DC6-0169-FF38-B131-0861A7282759}"/>
              </a:ext>
            </a:extLst>
          </p:cNvPr>
          <p:cNvSpPr>
            <a:spLocks noGrp="1"/>
          </p:cNvSpPr>
          <p:nvPr>
            <p:ph type="title"/>
          </p:nvPr>
        </p:nvSpPr>
        <p:spPr/>
        <p:txBody>
          <a:bodyPr/>
          <a:lstStyle/>
          <a:p>
            <a:r>
              <a:rPr lang="en-US"/>
              <a:t>Deployments</a:t>
            </a:r>
          </a:p>
        </p:txBody>
      </p:sp>
      <p:pic>
        <p:nvPicPr>
          <p:cNvPr id="22" name="Graphic 21">
            <a:extLst>
              <a:ext uri="{FF2B5EF4-FFF2-40B4-BE49-F238E27FC236}">
                <a16:creationId xmlns:a16="http://schemas.microsoft.com/office/drawing/2014/main" id="{23FDD9B5-EC2E-3C83-0A5A-3EFE5ABF52C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341" y="3227143"/>
            <a:ext cx="1100695" cy="1044699"/>
          </a:xfrm>
          <a:prstGeom prst="rect">
            <a:avLst/>
          </a:prstGeom>
        </p:spPr>
      </p:pic>
      <p:sp>
        <p:nvSpPr>
          <p:cNvPr id="66" name="TextBox 65">
            <a:extLst>
              <a:ext uri="{FF2B5EF4-FFF2-40B4-BE49-F238E27FC236}">
                <a16:creationId xmlns:a16="http://schemas.microsoft.com/office/drawing/2014/main" id="{B1FCD385-F98A-984F-7EC9-C4747EDDD8E0}"/>
              </a:ext>
            </a:extLst>
          </p:cNvPr>
          <p:cNvSpPr txBox="1"/>
          <p:nvPr/>
        </p:nvSpPr>
        <p:spPr>
          <a:xfrm>
            <a:off x="3371739" y="3493426"/>
            <a:ext cx="3350854" cy="1169551"/>
          </a:xfrm>
          <a:prstGeom prst="rect">
            <a:avLst/>
          </a:prstGeom>
          <a:noFill/>
        </p:spPr>
        <p:txBody>
          <a:bodyPr wrap="none" lIns="0" tIns="0" rIns="0" bIns="0" rtlCol="0">
            <a:spAutoFit/>
          </a:bodyPr>
          <a:lstStyle/>
          <a:p>
            <a:pPr algn="l"/>
            <a:r>
              <a:rPr lang="en-US" sz="2000"/>
              <a:t>App Settings:</a:t>
            </a:r>
          </a:p>
          <a:p>
            <a:pPr algn="l"/>
            <a:r>
              <a:rPr lang="en-US" sz="1400"/>
              <a:t>{</a:t>
            </a:r>
          </a:p>
          <a:p>
            <a:pPr algn="l"/>
            <a:r>
              <a:rPr lang="en-US" sz="1400"/>
              <a:t>  “</a:t>
            </a:r>
            <a:r>
              <a:rPr lang="en-US" sz="1400" err="1"/>
              <a:t>apiUrl</a:t>
            </a:r>
            <a:r>
              <a:rPr lang="en-US" sz="1400"/>
              <a:t>”: “https://non-prod.api.com”,</a:t>
            </a:r>
          </a:p>
          <a:p>
            <a:pPr algn="l"/>
            <a:r>
              <a:rPr lang="en-US" sz="1400"/>
              <a:t>  “</a:t>
            </a:r>
            <a:r>
              <a:rPr lang="en-US" sz="1400" err="1"/>
              <a:t>senderEmail</a:t>
            </a:r>
            <a:r>
              <a:rPr lang="en-US" sz="1400"/>
              <a:t>”: “devteam@company.com”</a:t>
            </a:r>
          </a:p>
          <a:p>
            <a:pPr algn="l"/>
            <a:r>
              <a:rPr lang="en-US" sz="1400"/>
              <a:t>}</a:t>
            </a:r>
          </a:p>
        </p:txBody>
      </p:sp>
      <p:sp>
        <p:nvSpPr>
          <p:cNvPr id="95" name="TextBox 94">
            <a:extLst>
              <a:ext uri="{FF2B5EF4-FFF2-40B4-BE49-F238E27FC236}">
                <a16:creationId xmlns:a16="http://schemas.microsoft.com/office/drawing/2014/main" id="{97D13820-DEC9-693B-393C-B97311074065}"/>
              </a:ext>
            </a:extLst>
          </p:cNvPr>
          <p:cNvSpPr txBox="1"/>
          <p:nvPr/>
        </p:nvSpPr>
        <p:spPr>
          <a:xfrm>
            <a:off x="8530516" y="3491037"/>
            <a:ext cx="2853795" cy="1169551"/>
          </a:xfrm>
          <a:prstGeom prst="rect">
            <a:avLst/>
          </a:prstGeom>
          <a:noFill/>
        </p:spPr>
        <p:txBody>
          <a:bodyPr wrap="none" lIns="0" tIns="0" rIns="0" bIns="0" rtlCol="0">
            <a:spAutoFit/>
          </a:bodyPr>
          <a:lstStyle/>
          <a:p>
            <a:pPr algn="l"/>
            <a:r>
              <a:rPr lang="en-US" sz="2000"/>
              <a:t>App Settings:</a:t>
            </a:r>
          </a:p>
          <a:p>
            <a:pPr algn="l"/>
            <a:r>
              <a:rPr lang="en-US" sz="1400"/>
              <a:t>{</a:t>
            </a:r>
          </a:p>
          <a:p>
            <a:pPr algn="l"/>
            <a:r>
              <a:rPr lang="en-US" sz="1400"/>
              <a:t>  “</a:t>
            </a:r>
            <a:r>
              <a:rPr lang="en-US" sz="1400" err="1"/>
              <a:t>apiUrl</a:t>
            </a:r>
            <a:r>
              <a:rPr lang="en-US" sz="1400"/>
              <a:t>”: “https://prod.api.com”,</a:t>
            </a:r>
          </a:p>
          <a:p>
            <a:pPr algn="l"/>
            <a:r>
              <a:rPr lang="en-US" sz="1400"/>
              <a:t>  “</a:t>
            </a:r>
            <a:r>
              <a:rPr lang="en-US" sz="1400" err="1"/>
              <a:t>senderEmail</a:t>
            </a:r>
            <a:r>
              <a:rPr lang="en-US" sz="1400"/>
              <a:t>”: “us@company.com”</a:t>
            </a:r>
          </a:p>
          <a:p>
            <a:pPr algn="l"/>
            <a:r>
              <a:rPr lang="en-US" sz="1400"/>
              <a:t>}</a:t>
            </a:r>
          </a:p>
        </p:txBody>
      </p:sp>
      <p:sp>
        <p:nvSpPr>
          <p:cNvPr id="106" name="Arrow: Curved Down 105">
            <a:extLst>
              <a:ext uri="{FF2B5EF4-FFF2-40B4-BE49-F238E27FC236}">
                <a16:creationId xmlns:a16="http://schemas.microsoft.com/office/drawing/2014/main" id="{3DEE786C-402B-F9BD-F100-5B853AA87F32}"/>
              </a:ext>
            </a:extLst>
          </p:cNvPr>
          <p:cNvSpPr/>
          <p:nvPr/>
        </p:nvSpPr>
        <p:spPr bwMode="auto">
          <a:xfrm rot="5400000">
            <a:off x="10848507" y="2420882"/>
            <a:ext cx="481647" cy="409262"/>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7" name="TextBox 106">
            <a:extLst>
              <a:ext uri="{FF2B5EF4-FFF2-40B4-BE49-F238E27FC236}">
                <a16:creationId xmlns:a16="http://schemas.microsoft.com/office/drawing/2014/main" id="{0DCD7E60-9785-7408-815A-DF0AFA5D5776}"/>
              </a:ext>
            </a:extLst>
          </p:cNvPr>
          <p:cNvSpPr txBox="1"/>
          <p:nvPr/>
        </p:nvSpPr>
        <p:spPr>
          <a:xfrm>
            <a:off x="10776958" y="2024479"/>
            <a:ext cx="599331" cy="307777"/>
          </a:xfrm>
          <a:prstGeom prst="rect">
            <a:avLst/>
          </a:prstGeom>
          <a:noFill/>
        </p:spPr>
        <p:txBody>
          <a:bodyPr wrap="none" lIns="0" tIns="0" rIns="0" bIns="0" rtlCol="0">
            <a:spAutoFit/>
          </a:bodyPr>
          <a:lstStyle/>
          <a:p>
            <a:pPr algn="l"/>
            <a:r>
              <a:rPr lang="en-US" sz="2000"/>
              <a:t>Swap</a:t>
            </a:r>
          </a:p>
        </p:txBody>
      </p:sp>
      <p:grpSp>
        <p:nvGrpSpPr>
          <p:cNvPr id="60" name="Group 59">
            <a:extLst>
              <a:ext uri="{FF2B5EF4-FFF2-40B4-BE49-F238E27FC236}">
                <a16:creationId xmlns:a16="http://schemas.microsoft.com/office/drawing/2014/main" id="{ECC52F34-F37D-2209-40C8-B2E940969F73}"/>
              </a:ext>
            </a:extLst>
          </p:cNvPr>
          <p:cNvGrpSpPr/>
          <p:nvPr/>
        </p:nvGrpSpPr>
        <p:grpSpPr>
          <a:xfrm>
            <a:off x="3543696" y="2262989"/>
            <a:ext cx="2162247" cy="460993"/>
            <a:chOff x="3543696" y="2262989"/>
            <a:chExt cx="2162247" cy="460993"/>
          </a:xfrm>
        </p:grpSpPr>
        <p:sp>
          <p:nvSpPr>
            <p:cNvPr id="73" name="TextBox 72">
              <a:extLst>
                <a:ext uri="{FF2B5EF4-FFF2-40B4-BE49-F238E27FC236}">
                  <a16:creationId xmlns:a16="http://schemas.microsoft.com/office/drawing/2014/main" id="{A6930710-C5A4-7208-CEDE-22EA03A4B94B}"/>
                </a:ext>
              </a:extLst>
            </p:cNvPr>
            <p:cNvSpPr txBox="1"/>
            <p:nvPr/>
          </p:nvSpPr>
          <p:spPr>
            <a:xfrm>
              <a:off x="3803371" y="2262989"/>
              <a:ext cx="1902572" cy="307777"/>
            </a:xfrm>
            <a:prstGeom prst="rect">
              <a:avLst/>
            </a:prstGeom>
            <a:noFill/>
          </p:spPr>
          <p:txBody>
            <a:bodyPr wrap="none" lIns="0" tIns="0" rIns="0" bIns="0" rtlCol="0">
              <a:spAutoFit/>
            </a:bodyPr>
            <a:lstStyle/>
            <a:p>
              <a:pPr algn="l"/>
              <a:r>
                <a:rPr lang="en-US" sz="2000"/>
                <a:t>(Production Slot)</a:t>
              </a:r>
            </a:p>
          </p:txBody>
        </p:sp>
        <p:cxnSp>
          <p:nvCxnSpPr>
            <p:cNvPr id="7" name="Straight Connector 6">
              <a:extLst>
                <a:ext uri="{FF2B5EF4-FFF2-40B4-BE49-F238E27FC236}">
                  <a16:creationId xmlns:a16="http://schemas.microsoft.com/office/drawing/2014/main" id="{B1F95710-8078-1EDB-AE55-A5DEFF9DB914}"/>
                </a:ext>
              </a:extLst>
            </p:cNvPr>
            <p:cNvCxnSpPr>
              <a:cxnSpLocks/>
              <a:stCxn id="73" idx="1"/>
              <a:endCxn id="27" idx="3"/>
            </p:cNvCxnSpPr>
            <p:nvPr/>
          </p:nvCxnSpPr>
          <p:spPr>
            <a:xfrm flipH="1">
              <a:off x="3543696" y="2416878"/>
              <a:ext cx="259675" cy="30710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DA1698D-C157-5E2B-BDB2-6F3177E01FFC}"/>
              </a:ext>
            </a:extLst>
          </p:cNvPr>
          <p:cNvGrpSpPr/>
          <p:nvPr/>
        </p:nvGrpSpPr>
        <p:grpSpPr>
          <a:xfrm>
            <a:off x="1955449" y="1224219"/>
            <a:ext cx="4826856" cy="5304597"/>
            <a:chOff x="1955449" y="1224219"/>
            <a:chExt cx="4826856" cy="5304597"/>
          </a:xfrm>
        </p:grpSpPr>
        <p:pic>
          <p:nvPicPr>
            <p:cNvPr id="25" name="Graphic 24">
              <a:extLst>
                <a:ext uri="{FF2B5EF4-FFF2-40B4-BE49-F238E27FC236}">
                  <a16:creationId xmlns:a16="http://schemas.microsoft.com/office/drawing/2014/main" id="{828B8497-53B6-A38F-648C-CA5064C5C0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40724" y="4281127"/>
              <a:ext cx="1662647" cy="1662647"/>
            </a:xfrm>
            <a:prstGeom prst="rect">
              <a:avLst/>
            </a:prstGeom>
          </p:spPr>
        </p:pic>
        <p:cxnSp>
          <p:nvCxnSpPr>
            <p:cNvPr id="29" name="Straight Connector 28">
              <a:extLst>
                <a:ext uri="{FF2B5EF4-FFF2-40B4-BE49-F238E27FC236}">
                  <a16:creationId xmlns:a16="http://schemas.microsoft.com/office/drawing/2014/main" id="{A0592072-C0E4-0D4F-9AA9-FEAB71C055AF}"/>
                </a:ext>
              </a:extLst>
            </p:cNvPr>
            <p:cNvCxnSpPr>
              <a:cxnSpLocks/>
              <a:stCxn id="27" idx="2"/>
              <a:endCxn id="25" idx="0"/>
            </p:cNvCxnSpPr>
            <p:nvPr/>
          </p:nvCxnSpPr>
          <p:spPr>
            <a:xfrm>
              <a:off x="2972047" y="3295631"/>
              <a:ext cx="1" cy="985496"/>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81BC9C-2B44-3BDF-A644-E3FEF1E1A654}"/>
                </a:ext>
              </a:extLst>
            </p:cNvPr>
            <p:cNvSpPr txBox="1"/>
            <p:nvPr/>
          </p:nvSpPr>
          <p:spPr>
            <a:xfrm>
              <a:off x="1955449" y="1224219"/>
              <a:ext cx="4826855" cy="307777"/>
            </a:xfrm>
            <a:prstGeom prst="rect">
              <a:avLst/>
            </a:prstGeom>
            <a:noFill/>
          </p:spPr>
          <p:txBody>
            <a:bodyPr wrap="square" lIns="0" tIns="0" rIns="0" bIns="0" rtlCol="0">
              <a:spAutoFit/>
            </a:bodyPr>
            <a:lstStyle/>
            <a:p>
              <a:pPr algn="ctr"/>
              <a:r>
                <a:rPr lang="en-US" sz="2000">
                  <a:solidFill>
                    <a:schemeClr val="accent1"/>
                  </a:solidFill>
                </a:rPr>
                <a:t>Non-Production Environment</a:t>
              </a:r>
            </a:p>
          </p:txBody>
        </p:sp>
        <p:pic>
          <p:nvPicPr>
            <p:cNvPr id="27" name="Graphic 26">
              <a:extLst>
                <a:ext uri="{FF2B5EF4-FFF2-40B4-BE49-F238E27FC236}">
                  <a16:creationId xmlns:a16="http://schemas.microsoft.com/office/drawing/2014/main" id="{26A36480-ED2C-E279-95AD-E960FE28B6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0397" y="2152332"/>
              <a:ext cx="1143299" cy="1143299"/>
            </a:xfrm>
            <a:prstGeom prst="rect">
              <a:avLst/>
            </a:prstGeom>
          </p:spPr>
        </p:pic>
        <p:sp>
          <p:nvSpPr>
            <p:cNvPr id="16" name="Rectangle 15">
              <a:extLst>
                <a:ext uri="{FF2B5EF4-FFF2-40B4-BE49-F238E27FC236}">
                  <a16:creationId xmlns:a16="http://schemas.microsoft.com/office/drawing/2014/main" id="{70A0BEB7-47E8-2BB3-72DD-15D06FB0FAD8}"/>
                </a:ext>
              </a:extLst>
            </p:cNvPr>
            <p:cNvSpPr/>
            <p:nvPr/>
          </p:nvSpPr>
          <p:spPr bwMode="auto">
            <a:xfrm>
              <a:off x="1955450" y="1557878"/>
              <a:ext cx="4826855" cy="4970938"/>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45" name="Connector: Curved 44">
            <a:extLst>
              <a:ext uri="{FF2B5EF4-FFF2-40B4-BE49-F238E27FC236}">
                <a16:creationId xmlns:a16="http://schemas.microsoft.com/office/drawing/2014/main" id="{EED75A4B-0F64-8DAA-9E35-5EF5D03D2559}"/>
              </a:ext>
            </a:extLst>
          </p:cNvPr>
          <p:cNvCxnSpPr>
            <a:cxnSpLocks/>
            <a:stCxn id="22" idx="0"/>
            <a:endCxn id="27" idx="0"/>
          </p:cNvCxnSpPr>
          <p:nvPr/>
        </p:nvCxnSpPr>
        <p:spPr>
          <a:xfrm rot="5400000" flipH="1" flipV="1">
            <a:off x="1352463" y="1607559"/>
            <a:ext cx="1074811" cy="2164358"/>
          </a:xfrm>
          <a:prstGeom prst="curvedConnector3">
            <a:avLst>
              <a:gd name="adj1" fmla="val 121269"/>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7915F0F-E606-8DDB-CF28-26FB890082FE}"/>
              </a:ext>
            </a:extLst>
          </p:cNvPr>
          <p:cNvGrpSpPr/>
          <p:nvPr/>
        </p:nvGrpSpPr>
        <p:grpSpPr>
          <a:xfrm>
            <a:off x="807688" y="1224219"/>
            <a:ext cx="11066836" cy="5304597"/>
            <a:chOff x="807688" y="1224219"/>
            <a:chExt cx="11066836" cy="5304597"/>
          </a:xfrm>
        </p:grpSpPr>
        <p:sp>
          <p:nvSpPr>
            <p:cNvPr id="64" name="TextBox 63">
              <a:extLst>
                <a:ext uri="{FF2B5EF4-FFF2-40B4-BE49-F238E27FC236}">
                  <a16:creationId xmlns:a16="http://schemas.microsoft.com/office/drawing/2014/main" id="{9036B23B-F7DE-0CCD-0100-05F665C965C8}"/>
                </a:ext>
              </a:extLst>
            </p:cNvPr>
            <p:cNvSpPr txBox="1"/>
            <p:nvPr/>
          </p:nvSpPr>
          <p:spPr>
            <a:xfrm>
              <a:off x="7047669" y="1224219"/>
              <a:ext cx="4826855" cy="315831"/>
            </a:xfrm>
            <a:prstGeom prst="rect">
              <a:avLst/>
            </a:prstGeom>
            <a:noFill/>
          </p:spPr>
          <p:txBody>
            <a:bodyPr wrap="square" lIns="0" tIns="0" rIns="0" bIns="0" rtlCol="0">
              <a:spAutoFit/>
            </a:bodyPr>
            <a:lstStyle/>
            <a:p>
              <a:pPr algn="ctr"/>
              <a:r>
                <a:rPr lang="en-US" sz="2000">
                  <a:solidFill>
                    <a:schemeClr val="accent1"/>
                  </a:solidFill>
                </a:rPr>
                <a:t>Production Environment</a:t>
              </a:r>
            </a:p>
          </p:txBody>
        </p:sp>
        <p:pic>
          <p:nvPicPr>
            <p:cNvPr id="87" name="Graphic 86">
              <a:extLst>
                <a:ext uri="{FF2B5EF4-FFF2-40B4-BE49-F238E27FC236}">
                  <a16:creationId xmlns:a16="http://schemas.microsoft.com/office/drawing/2014/main" id="{4A29BD39-CECD-665E-8CE8-E791274506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9501" y="4278738"/>
              <a:ext cx="1662647" cy="1662647"/>
            </a:xfrm>
            <a:prstGeom prst="rect">
              <a:avLst/>
            </a:prstGeom>
          </p:spPr>
        </p:pic>
        <p:cxnSp>
          <p:nvCxnSpPr>
            <p:cNvPr id="89" name="Straight Connector 88">
              <a:extLst>
                <a:ext uri="{FF2B5EF4-FFF2-40B4-BE49-F238E27FC236}">
                  <a16:creationId xmlns:a16="http://schemas.microsoft.com/office/drawing/2014/main" id="{98E9A81B-A12F-77F6-1B2C-9F068B68A6DB}"/>
                </a:ext>
              </a:extLst>
            </p:cNvPr>
            <p:cNvCxnSpPr>
              <a:cxnSpLocks/>
              <a:stCxn id="91" idx="2"/>
              <a:endCxn id="87" idx="0"/>
            </p:cNvCxnSpPr>
            <p:nvPr/>
          </p:nvCxnSpPr>
          <p:spPr>
            <a:xfrm>
              <a:off x="8130824" y="3293242"/>
              <a:ext cx="1" cy="985496"/>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1" name="Graphic 90">
              <a:extLst>
                <a:ext uri="{FF2B5EF4-FFF2-40B4-BE49-F238E27FC236}">
                  <a16:creationId xmlns:a16="http://schemas.microsoft.com/office/drawing/2014/main" id="{C1330BA8-6E4D-ADE8-0B2B-E89EB1D5A7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9174" y="2149943"/>
              <a:ext cx="1143299" cy="1143299"/>
            </a:xfrm>
            <a:prstGeom prst="rect">
              <a:avLst/>
            </a:prstGeom>
          </p:spPr>
        </p:pic>
        <p:sp>
          <p:nvSpPr>
            <p:cNvPr id="17" name="Rectangle 16">
              <a:extLst>
                <a:ext uri="{FF2B5EF4-FFF2-40B4-BE49-F238E27FC236}">
                  <a16:creationId xmlns:a16="http://schemas.microsoft.com/office/drawing/2014/main" id="{F22C807E-58BF-A21D-EAEA-DEFDD3563A36}"/>
                </a:ext>
              </a:extLst>
            </p:cNvPr>
            <p:cNvSpPr/>
            <p:nvPr/>
          </p:nvSpPr>
          <p:spPr bwMode="auto">
            <a:xfrm>
              <a:off x="7047669" y="1557878"/>
              <a:ext cx="4826855" cy="4970938"/>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0" name="Connector: Curved 49">
              <a:extLst>
                <a:ext uri="{FF2B5EF4-FFF2-40B4-BE49-F238E27FC236}">
                  <a16:creationId xmlns:a16="http://schemas.microsoft.com/office/drawing/2014/main" id="{0686CD1D-7208-05B2-DC95-90B0E3F283F3}"/>
                </a:ext>
              </a:extLst>
            </p:cNvPr>
            <p:cNvCxnSpPr>
              <a:cxnSpLocks/>
              <a:stCxn id="22" idx="0"/>
              <a:endCxn id="91" idx="0"/>
            </p:cNvCxnSpPr>
            <p:nvPr/>
          </p:nvCxnSpPr>
          <p:spPr>
            <a:xfrm rot="5400000" flipH="1" flipV="1">
              <a:off x="3930656" y="-973024"/>
              <a:ext cx="1077200" cy="7323135"/>
            </a:xfrm>
            <a:prstGeom prst="curvedConnector3">
              <a:avLst>
                <a:gd name="adj1" fmla="val 215446"/>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70" name="Connector: Curved 69">
            <a:extLst>
              <a:ext uri="{FF2B5EF4-FFF2-40B4-BE49-F238E27FC236}">
                <a16:creationId xmlns:a16="http://schemas.microsoft.com/office/drawing/2014/main" id="{26798CDA-0867-86CA-32B4-2B8FFF62B65E}"/>
              </a:ext>
            </a:extLst>
          </p:cNvPr>
          <p:cNvCxnSpPr>
            <a:cxnSpLocks/>
            <a:stCxn id="27" idx="0"/>
            <a:endCxn id="73" idx="0"/>
          </p:cNvCxnSpPr>
          <p:nvPr/>
        </p:nvCxnSpPr>
        <p:spPr>
          <a:xfrm rot="16200000" flipH="1">
            <a:off x="3808023" y="1316355"/>
            <a:ext cx="110657" cy="1782610"/>
          </a:xfrm>
          <a:prstGeom prst="curvedConnector3">
            <a:avLst>
              <a:gd name="adj1" fmla="val -206584"/>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63628295-5297-1420-5330-28A20ABD953D}"/>
              </a:ext>
            </a:extLst>
          </p:cNvPr>
          <p:cNvGrpSpPr/>
          <p:nvPr/>
        </p:nvGrpSpPr>
        <p:grpSpPr>
          <a:xfrm>
            <a:off x="8130823" y="2149943"/>
            <a:ext cx="2743887" cy="725537"/>
            <a:chOff x="8130823" y="2149943"/>
            <a:chExt cx="2743887" cy="725537"/>
          </a:xfrm>
        </p:grpSpPr>
        <p:sp>
          <p:nvSpPr>
            <p:cNvPr id="97" name="TextBox 96">
              <a:extLst>
                <a:ext uri="{FF2B5EF4-FFF2-40B4-BE49-F238E27FC236}">
                  <a16:creationId xmlns:a16="http://schemas.microsoft.com/office/drawing/2014/main" id="{F39950FA-0ADB-5987-3E67-E8AF0FA20926}"/>
                </a:ext>
              </a:extLst>
            </p:cNvPr>
            <p:cNvSpPr txBox="1"/>
            <p:nvPr/>
          </p:nvSpPr>
          <p:spPr>
            <a:xfrm>
              <a:off x="8962148" y="2260600"/>
              <a:ext cx="1514582" cy="307777"/>
            </a:xfrm>
            <a:prstGeom prst="rect">
              <a:avLst/>
            </a:prstGeom>
            <a:noFill/>
          </p:spPr>
          <p:txBody>
            <a:bodyPr wrap="none" lIns="0" tIns="0" rIns="0" bIns="0" rtlCol="0">
              <a:spAutoFit/>
            </a:bodyPr>
            <a:lstStyle/>
            <a:p>
              <a:pPr algn="l"/>
              <a:r>
                <a:rPr lang="en-US" sz="2000"/>
                <a:t>(Staging Slot)</a:t>
              </a:r>
            </a:p>
          </p:txBody>
        </p:sp>
        <p:cxnSp>
          <p:nvCxnSpPr>
            <p:cNvPr id="10" name="Straight Connector 9">
              <a:extLst>
                <a:ext uri="{FF2B5EF4-FFF2-40B4-BE49-F238E27FC236}">
                  <a16:creationId xmlns:a16="http://schemas.microsoft.com/office/drawing/2014/main" id="{4BFE7CB7-CBF3-067B-AD5F-07823A80DDAD}"/>
                </a:ext>
              </a:extLst>
            </p:cNvPr>
            <p:cNvCxnSpPr>
              <a:cxnSpLocks/>
              <a:endCxn id="91" idx="3"/>
            </p:cNvCxnSpPr>
            <p:nvPr/>
          </p:nvCxnSpPr>
          <p:spPr>
            <a:xfrm flipH="1">
              <a:off x="8702473" y="2416877"/>
              <a:ext cx="259674" cy="304716"/>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A7423-5012-8A8D-599D-2AF7C48786A5}"/>
                </a:ext>
              </a:extLst>
            </p:cNvPr>
            <p:cNvCxnSpPr>
              <a:cxnSpLocks/>
              <a:endCxn id="91" idx="3"/>
            </p:cNvCxnSpPr>
            <p:nvPr/>
          </p:nvCxnSpPr>
          <p:spPr>
            <a:xfrm flipH="1" flipV="1">
              <a:off x="8702473" y="2721593"/>
              <a:ext cx="259674" cy="1782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A3CF43-063C-5CAF-B13E-30809C5C6828}"/>
                </a:ext>
              </a:extLst>
            </p:cNvPr>
            <p:cNvSpPr txBox="1"/>
            <p:nvPr/>
          </p:nvSpPr>
          <p:spPr>
            <a:xfrm>
              <a:off x="8972138" y="2567703"/>
              <a:ext cx="1902572" cy="307777"/>
            </a:xfrm>
            <a:prstGeom prst="rect">
              <a:avLst/>
            </a:prstGeom>
            <a:noFill/>
          </p:spPr>
          <p:txBody>
            <a:bodyPr wrap="none" lIns="0" tIns="0" rIns="0" bIns="0" rtlCol="0">
              <a:spAutoFit/>
            </a:bodyPr>
            <a:lstStyle/>
            <a:p>
              <a:pPr algn="l"/>
              <a:r>
                <a:rPr lang="en-US" sz="2000"/>
                <a:t>(Production Slot)</a:t>
              </a:r>
            </a:p>
          </p:txBody>
        </p:sp>
        <p:cxnSp>
          <p:nvCxnSpPr>
            <p:cNvPr id="94" name="Connector: Curved 93">
              <a:extLst>
                <a:ext uri="{FF2B5EF4-FFF2-40B4-BE49-F238E27FC236}">
                  <a16:creationId xmlns:a16="http://schemas.microsoft.com/office/drawing/2014/main" id="{9C72DD2F-7BEC-8F6D-52E5-48D99AC806FF}"/>
                </a:ext>
              </a:extLst>
            </p:cNvPr>
            <p:cNvCxnSpPr>
              <a:cxnSpLocks/>
              <a:stCxn id="91" idx="0"/>
              <a:endCxn id="97" idx="0"/>
            </p:cNvCxnSpPr>
            <p:nvPr/>
          </p:nvCxnSpPr>
          <p:spPr>
            <a:xfrm rot="16200000" flipH="1">
              <a:off x="8869802" y="1410964"/>
              <a:ext cx="110657" cy="1588615"/>
            </a:xfrm>
            <a:prstGeom prst="curvedConnector3">
              <a:avLst>
                <a:gd name="adj1" fmla="val -206584"/>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79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95" grpId="0"/>
      <p:bldP spid="106" grpId="0" animBg="1"/>
      <p:bldP spid="10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1705-38A6-6737-C94B-AFCA77348586}"/>
              </a:ext>
            </a:extLst>
          </p:cNvPr>
          <p:cNvSpPr>
            <a:spLocks noGrp="1"/>
          </p:cNvSpPr>
          <p:nvPr>
            <p:ph type="title"/>
          </p:nvPr>
        </p:nvSpPr>
        <p:spPr/>
        <p:txBody>
          <a:bodyPr/>
          <a:lstStyle/>
          <a:p>
            <a:r>
              <a:rPr lang="en-US"/>
              <a:t>Additional Services</a:t>
            </a:r>
          </a:p>
        </p:txBody>
      </p:sp>
      <p:sp>
        <p:nvSpPr>
          <p:cNvPr id="3" name="Rectangle 2">
            <a:extLst>
              <a:ext uri="{FF2B5EF4-FFF2-40B4-BE49-F238E27FC236}">
                <a16:creationId xmlns:a16="http://schemas.microsoft.com/office/drawing/2014/main" id="{9C9DB476-A038-2BEE-814E-CE00667C3409}"/>
              </a:ext>
            </a:extLst>
          </p:cNvPr>
          <p:cNvSpPr/>
          <p:nvPr/>
        </p:nvSpPr>
        <p:spPr bwMode="auto">
          <a:xfrm>
            <a:off x="2423884" y="1618342"/>
            <a:ext cx="7344229" cy="1289237"/>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E6F036A0-9359-A590-82FF-0F6B303C7F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4350" y="3306801"/>
            <a:ext cx="1143299" cy="1143299"/>
          </a:xfrm>
          <a:prstGeom prst="rect">
            <a:avLst/>
          </a:prstGeom>
        </p:spPr>
      </p:pic>
      <p:sp>
        <p:nvSpPr>
          <p:cNvPr id="6" name="TextBox 5">
            <a:extLst>
              <a:ext uri="{FF2B5EF4-FFF2-40B4-BE49-F238E27FC236}">
                <a16:creationId xmlns:a16="http://schemas.microsoft.com/office/drawing/2014/main" id="{AA01B975-F3C7-D040-C2E1-A32D414E82A6}"/>
              </a:ext>
            </a:extLst>
          </p:cNvPr>
          <p:cNvSpPr txBox="1"/>
          <p:nvPr/>
        </p:nvSpPr>
        <p:spPr>
          <a:xfrm>
            <a:off x="5422416" y="4450100"/>
            <a:ext cx="1347164" cy="307777"/>
          </a:xfrm>
          <a:prstGeom prst="rect">
            <a:avLst/>
          </a:prstGeom>
          <a:noFill/>
        </p:spPr>
        <p:txBody>
          <a:bodyPr wrap="none" lIns="0" tIns="0" rIns="0" bIns="0" rtlCol="0">
            <a:spAutoFit/>
          </a:bodyPr>
          <a:lstStyle/>
          <a:p>
            <a:pPr algn="l"/>
            <a:r>
              <a:rPr lang="en-US" sz="2000"/>
              <a:t>App Service</a:t>
            </a:r>
          </a:p>
        </p:txBody>
      </p:sp>
      <p:sp>
        <p:nvSpPr>
          <p:cNvPr id="8" name="Rectangle 7">
            <a:extLst>
              <a:ext uri="{FF2B5EF4-FFF2-40B4-BE49-F238E27FC236}">
                <a16:creationId xmlns:a16="http://schemas.microsoft.com/office/drawing/2014/main" id="{AD194941-1687-5347-9D4A-D8D696B84D79}"/>
              </a:ext>
            </a:extLst>
          </p:cNvPr>
          <p:cNvSpPr/>
          <p:nvPr/>
        </p:nvSpPr>
        <p:spPr bwMode="auto">
          <a:xfrm>
            <a:off x="2423884" y="5144276"/>
            <a:ext cx="7344229" cy="125652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C19FCCBF-CBD1-2A6D-2ABB-37A16C407FFB}"/>
              </a:ext>
            </a:extLst>
          </p:cNvPr>
          <p:cNvGrpSpPr/>
          <p:nvPr/>
        </p:nvGrpSpPr>
        <p:grpSpPr>
          <a:xfrm>
            <a:off x="2914033" y="1709282"/>
            <a:ext cx="610232" cy="1060191"/>
            <a:chOff x="3088276" y="1798863"/>
            <a:chExt cx="610232" cy="1060191"/>
          </a:xfrm>
        </p:grpSpPr>
        <p:pic>
          <p:nvPicPr>
            <p:cNvPr id="10" name="Graphic 9">
              <a:extLst>
                <a:ext uri="{FF2B5EF4-FFF2-40B4-BE49-F238E27FC236}">
                  <a16:creationId xmlns:a16="http://schemas.microsoft.com/office/drawing/2014/main" id="{7CF186B9-02F2-894A-7DC8-663CA5BBA7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7417" y="1798863"/>
              <a:ext cx="571954" cy="571954"/>
            </a:xfrm>
            <a:prstGeom prst="rect">
              <a:avLst/>
            </a:prstGeom>
          </p:spPr>
        </p:pic>
        <p:sp>
          <p:nvSpPr>
            <p:cNvPr id="11" name="TextBox 10">
              <a:extLst>
                <a:ext uri="{FF2B5EF4-FFF2-40B4-BE49-F238E27FC236}">
                  <a16:creationId xmlns:a16="http://schemas.microsoft.com/office/drawing/2014/main" id="{2B99CB8B-5472-8F84-B669-B63C583ACF15}"/>
                </a:ext>
              </a:extLst>
            </p:cNvPr>
            <p:cNvSpPr txBox="1"/>
            <p:nvPr/>
          </p:nvSpPr>
          <p:spPr>
            <a:xfrm>
              <a:off x="3088276" y="2366611"/>
              <a:ext cx="610232" cy="492443"/>
            </a:xfrm>
            <a:prstGeom prst="rect">
              <a:avLst/>
            </a:prstGeom>
            <a:noFill/>
          </p:spPr>
          <p:txBody>
            <a:bodyPr wrap="none" lIns="0" tIns="0" rIns="0" bIns="0" rtlCol="0">
              <a:spAutoFit/>
            </a:bodyPr>
            <a:lstStyle/>
            <a:p>
              <a:pPr algn="ctr"/>
              <a:r>
                <a:rPr lang="en-US" sz="1600"/>
                <a:t>Private</a:t>
              </a:r>
            </a:p>
            <a:p>
              <a:pPr algn="ctr"/>
              <a:r>
                <a:rPr lang="en-US" sz="1600"/>
                <a:t>Link</a:t>
              </a:r>
            </a:p>
          </p:txBody>
        </p:sp>
      </p:grpSp>
      <p:grpSp>
        <p:nvGrpSpPr>
          <p:cNvPr id="52" name="Group 51">
            <a:extLst>
              <a:ext uri="{FF2B5EF4-FFF2-40B4-BE49-F238E27FC236}">
                <a16:creationId xmlns:a16="http://schemas.microsoft.com/office/drawing/2014/main" id="{0A2A1BBE-CE2D-8C60-DE7E-84B0D0EE32D5}"/>
              </a:ext>
            </a:extLst>
          </p:cNvPr>
          <p:cNvGrpSpPr/>
          <p:nvPr/>
        </p:nvGrpSpPr>
        <p:grpSpPr>
          <a:xfrm>
            <a:off x="4108513" y="1709282"/>
            <a:ext cx="1203856" cy="1061890"/>
            <a:chOff x="4636444" y="1721236"/>
            <a:chExt cx="1203856" cy="1061890"/>
          </a:xfrm>
        </p:grpSpPr>
        <p:pic>
          <p:nvPicPr>
            <p:cNvPr id="14" name="Graphic 13">
              <a:extLst>
                <a:ext uri="{FF2B5EF4-FFF2-40B4-BE49-F238E27FC236}">
                  <a16:creationId xmlns:a16="http://schemas.microsoft.com/office/drawing/2014/main" id="{13F8E505-161C-512F-0CED-DEC8184659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2396" y="1721236"/>
              <a:ext cx="571954" cy="571954"/>
            </a:xfrm>
            <a:prstGeom prst="rect">
              <a:avLst/>
            </a:prstGeom>
          </p:spPr>
        </p:pic>
        <p:sp>
          <p:nvSpPr>
            <p:cNvPr id="16" name="TextBox 15">
              <a:extLst>
                <a:ext uri="{FF2B5EF4-FFF2-40B4-BE49-F238E27FC236}">
                  <a16:creationId xmlns:a16="http://schemas.microsoft.com/office/drawing/2014/main" id="{E20B96C3-C37C-923B-2C29-7EBA08BEC193}"/>
                </a:ext>
              </a:extLst>
            </p:cNvPr>
            <p:cNvSpPr txBox="1"/>
            <p:nvPr/>
          </p:nvSpPr>
          <p:spPr>
            <a:xfrm>
              <a:off x="4636444" y="2290683"/>
              <a:ext cx="1203856" cy="492443"/>
            </a:xfrm>
            <a:prstGeom prst="rect">
              <a:avLst/>
            </a:prstGeom>
            <a:noFill/>
          </p:spPr>
          <p:txBody>
            <a:bodyPr wrap="none" lIns="0" tIns="0" rIns="0" bIns="0" rtlCol="0">
              <a:spAutoFit/>
            </a:bodyPr>
            <a:lstStyle/>
            <a:p>
              <a:pPr algn="ctr"/>
              <a:r>
                <a:rPr lang="en-US" sz="1600"/>
                <a:t>API</a:t>
              </a:r>
              <a:br>
                <a:rPr lang="en-US" sz="1600"/>
              </a:br>
              <a:r>
                <a:rPr lang="en-US" sz="1600"/>
                <a:t>Management</a:t>
              </a:r>
            </a:p>
          </p:txBody>
        </p:sp>
      </p:grpSp>
      <p:grpSp>
        <p:nvGrpSpPr>
          <p:cNvPr id="53" name="Group 52">
            <a:extLst>
              <a:ext uri="{FF2B5EF4-FFF2-40B4-BE49-F238E27FC236}">
                <a16:creationId xmlns:a16="http://schemas.microsoft.com/office/drawing/2014/main" id="{3CCDE3D2-8F6D-C5B3-E067-AF21F14F8922}"/>
              </a:ext>
            </a:extLst>
          </p:cNvPr>
          <p:cNvGrpSpPr/>
          <p:nvPr/>
        </p:nvGrpSpPr>
        <p:grpSpPr>
          <a:xfrm>
            <a:off x="8645672" y="1709282"/>
            <a:ext cx="571954" cy="1060909"/>
            <a:chOff x="6861583" y="1714969"/>
            <a:chExt cx="571954" cy="1060909"/>
          </a:xfrm>
        </p:grpSpPr>
        <p:pic>
          <p:nvPicPr>
            <p:cNvPr id="18" name="Graphic 17">
              <a:extLst>
                <a:ext uri="{FF2B5EF4-FFF2-40B4-BE49-F238E27FC236}">
                  <a16:creationId xmlns:a16="http://schemas.microsoft.com/office/drawing/2014/main" id="{3BDBA87E-4280-249C-3D3B-DD1ED89117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61583" y="1714969"/>
              <a:ext cx="571954" cy="571954"/>
            </a:xfrm>
            <a:prstGeom prst="rect">
              <a:avLst/>
            </a:prstGeom>
          </p:spPr>
        </p:pic>
        <p:sp>
          <p:nvSpPr>
            <p:cNvPr id="22" name="TextBox 21">
              <a:extLst>
                <a:ext uri="{FF2B5EF4-FFF2-40B4-BE49-F238E27FC236}">
                  <a16:creationId xmlns:a16="http://schemas.microsoft.com/office/drawing/2014/main" id="{F5BB2481-E8D5-54AC-3CC3-6975F4B92BFD}"/>
                </a:ext>
              </a:extLst>
            </p:cNvPr>
            <p:cNvSpPr txBox="1"/>
            <p:nvPr/>
          </p:nvSpPr>
          <p:spPr>
            <a:xfrm>
              <a:off x="6910059" y="2283435"/>
              <a:ext cx="475002" cy="492443"/>
            </a:xfrm>
            <a:prstGeom prst="rect">
              <a:avLst/>
            </a:prstGeom>
            <a:noFill/>
          </p:spPr>
          <p:txBody>
            <a:bodyPr wrap="none" lIns="0" tIns="0" rIns="0" bIns="0" rtlCol="0">
              <a:spAutoFit/>
            </a:bodyPr>
            <a:lstStyle/>
            <a:p>
              <a:pPr algn="ctr"/>
              <a:r>
                <a:rPr lang="en-US" sz="1600"/>
                <a:t>Front</a:t>
              </a:r>
            </a:p>
            <a:p>
              <a:pPr algn="ctr"/>
              <a:r>
                <a:rPr lang="en-US" sz="1600"/>
                <a:t>Door</a:t>
              </a:r>
            </a:p>
          </p:txBody>
        </p:sp>
      </p:grpSp>
      <p:grpSp>
        <p:nvGrpSpPr>
          <p:cNvPr id="54" name="Group 53">
            <a:extLst>
              <a:ext uri="{FF2B5EF4-FFF2-40B4-BE49-F238E27FC236}">
                <a16:creationId xmlns:a16="http://schemas.microsoft.com/office/drawing/2014/main" id="{16AD3BC0-4661-73A3-24F7-B09BE3083FBE}"/>
              </a:ext>
            </a:extLst>
          </p:cNvPr>
          <p:cNvGrpSpPr/>
          <p:nvPr/>
        </p:nvGrpSpPr>
        <p:grpSpPr>
          <a:xfrm>
            <a:off x="7288778" y="1709282"/>
            <a:ext cx="772647" cy="1072093"/>
            <a:chOff x="8358535" y="1714969"/>
            <a:chExt cx="772647" cy="1072093"/>
          </a:xfrm>
        </p:grpSpPr>
        <p:pic>
          <p:nvPicPr>
            <p:cNvPr id="20" name="Graphic 19">
              <a:extLst>
                <a:ext uri="{FF2B5EF4-FFF2-40B4-BE49-F238E27FC236}">
                  <a16:creationId xmlns:a16="http://schemas.microsoft.com/office/drawing/2014/main" id="{20499E99-E850-304A-DF66-2FBB8C6AA7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58881" y="1714969"/>
              <a:ext cx="571954" cy="571954"/>
            </a:xfrm>
            <a:prstGeom prst="rect">
              <a:avLst/>
            </a:prstGeom>
          </p:spPr>
        </p:pic>
        <p:sp>
          <p:nvSpPr>
            <p:cNvPr id="24" name="TextBox 23">
              <a:extLst>
                <a:ext uri="{FF2B5EF4-FFF2-40B4-BE49-F238E27FC236}">
                  <a16:creationId xmlns:a16="http://schemas.microsoft.com/office/drawing/2014/main" id="{55FEB5A1-6065-E58B-D31B-C5981F325B82}"/>
                </a:ext>
              </a:extLst>
            </p:cNvPr>
            <p:cNvSpPr txBox="1"/>
            <p:nvPr/>
          </p:nvSpPr>
          <p:spPr>
            <a:xfrm>
              <a:off x="8358535" y="2294619"/>
              <a:ext cx="772647" cy="492443"/>
            </a:xfrm>
            <a:prstGeom prst="rect">
              <a:avLst/>
            </a:prstGeom>
            <a:noFill/>
          </p:spPr>
          <p:txBody>
            <a:bodyPr wrap="none" lIns="0" tIns="0" rIns="0" bIns="0" rtlCol="0">
              <a:spAutoFit/>
            </a:bodyPr>
            <a:lstStyle/>
            <a:p>
              <a:pPr algn="ctr"/>
              <a:r>
                <a:rPr lang="en-US" sz="1600"/>
                <a:t>App</a:t>
              </a:r>
            </a:p>
            <a:p>
              <a:pPr algn="ctr"/>
              <a:r>
                <a:rPr lang="en-US" sz="1600"/>
                <a:t>Gateway</a:t>
              </a:r>
            </a:p>
          </p:txBody>
        </p:sp>
      </p:grpSp>
      <p:grpSp>
        <p:nvGrpSpPr>
          <p:cNvPr id="31" name="Group 30">
            <a:extLst>
              <a:ext uri="{FF2B5EF4-FFF2-40B4-BE49-F238E27FC236}">
                <a16:creationId xmlns:a16="http://schemas.microsoft.com/office/drawing/2014/main" id="{3E460F6F-3A77-A382-4AFA-C6F71CAF7102}"/>
              </a:ext>
            </a:extLst>
          </p:cNvPr>
          <p:cNvGrpSpPr/>
          <p:nvPr/>
        </p:nvGrpSpPr>
        <p:grpSpPr>
          <a:xfrm>
            <a:off x="2914033" y="5236912"/>
            <a:ext cx="568466" cy="1038725"/>
            <a:chOff x="2950602" y="5546741"/>
            <a:chExt cx="568466" cy="1038725"/>
          </a:xfrm>
        </p:grpSpPr>
        <p:pic>
          <p:nvPicPr>
            <p:cNvPr id="28" name="Graphic 27">
              <a:extLst>
                <a:ext uri="{FF2B5EF4-FFF2-40B4-BE49-F238E27FC236}">
                  <a16:creationId xmlns:a16="http://schemas.microsoft.com/office/drawing/2014/main" id="{B4485BCF-0DF3-551D-57A2-2182B431B81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50602" y="5546741"/>
              <a:ext cx="568466" cy="568466"/>
            </a:xfrm>
            <a:prstGeom prst="rect">
              <a:avLst/>
            </a:prstGeom>
          </p:spPr>
        </p:pic>
        <p:sp>
          <p:nvSpPr>
            <p:cNvPr id="30" name="TextBox 29">
              <a:extLst>
                <a:ext uri="{FF2B5EF4-FFF2-40B4-BE49-F238E27FC236}">
                  <a16:creationId xmlns:a16="http://schemas.microsoft.com/office/drawing/2014/main" id="{3DC38695-4FC3-1673-5C1E-C26025D14C31}"/>
                </a:ext>
              </a:extLst>
            </p:cNvPr>
            <p:cNvSpPr txBox="1"/>
            <p:nvPr/>
          </p:nvSpPr>
          <p:spPr>
            <a:xfrm>
              <a:off x="2975694" y="6093023"/>
              <a:ext cx="518282" cy="492443"/>
            </a:xfrm>
            <a:prstGeom prst="rect">
              <a:avLst/>
            </a:prstGeom>
            <a:noFill/>
          </p:spPr>
          <p:txBody>
            <a:bodyPr wrap="none" lIns="0" tIns="0" rIns="0" bIns="0" rtlCol="0">
              <a:spAutoFit/>
            </a:bodyPr>
            <a:lstStyle/>
            <a:p>
              <a:pPr algn="ctr"/>
              <a:r>
                <a:rPr lang="en-US" sz="1600"/>
                <a:t>Azure</a:t>
              </a:r>
            </a:p>
            <a:p>
              <a:pPr algn="ctr"/>
              <a:r>
                <a:rPr lang="en-US" sz="1600"/>
                <a:t>SQL</a:t>
              </a:r>
            </a:p>
          </p:txBody>
        </p:sp>
      </p:grpSp>
      <p:grpSp>
        <p:nvGrpSpPr>
          <p:cNvPr id="51" name="Group 50">
            <a:extLst>
              <a:ext uri="{FF2B5EF4-FFF2-40B4-BE49-F238E27FC236}">
                <a16:creationId xmlns:a16="http://schemas.microsoft.com/office/drawing/2014/main" id="{5E3451C7-788A-898E-A7A9-CB25D0C0AD6E}"/>
              </a:ext>
            </a:extLst>
          </p:cNvPr>
          <p:cNvGrpSpPr/>
          <p:nvPr/>
        </p:nvGrpSpPr>
        <p:grpSpPr>
          <a:xfrm>
            <a:off x="5856285" y="5239658"/>
            <a:ext cx="716543" cy="789814"/>
            <a:chOff x="4212594" y="5474145"/>
            <a:chExt cx="716543" cy="789814"/>
          </a:xfrm>
        </p:grpSpPr>
        <p:pic>
          <p:nvPicPr>
            <p:cNvPr id="33" name="Graphic 32">
              <a:extLst>
                <a:ext uri="{FF2B5EF4-FFF2-40B4-BE49-F238E27FC236}">
                  <a16:creationId xmlns:a16="http://schemas.microsoft.com/office/drawing/2014/main" id="{222F6068-6CBE-36F0-7145-A514000B1B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86633" y="5474145"/>
              <a:ext cx="568466" cy="568466"/>
            </a:xfrm>
            <a:prstGeom prst="rect">
              <a:avLst/>
            </a:prstGeom>
          </p:spPr>
        </p:pic>
        <p:sp>
          <p:nvSpPr>
            <p:cNvPr id="35" name="TextBox 34">
              <a:extLst>
                <a:ext uri="{FF2B5EF4-FFF2-40B4-BE49-F238E27FC236}">
                  <a16:creationId xmlns:a16="http://schemas.microsoft.com/office/drawing/2014/main" id="{187C513D-2E67-09FC-3E98-13E445A0C513}"/>
                </a:ext>
              </a:extLst>
            </p:cNvPr>
            <p:cNvSpPr txBox="1"/>
            <p:nvPr/>
          </p:nvSpPr>
          <p:spPr>
            <a:xfrm>
              <a:off x="4212594" y="6017738"/>
              <a:ext cx="716543" cy="246221"/>
            </a:xfrm>
            <a:prstGeom prst="rect">
              <a:avLst/>
            </a:prstGeom>
            <a:noFill/>
          </p:spPr>
          <p:txBody>
            <a:bodyPr wrap="none" lIns="0" tIns="0" rIns="0" bIns="0" rtlCol="0">
              <a:spAutoFit/>
            </a:bodyPr>
            <a:lstStyle/>
            <a:p>
              <a:pPr algn="ctr"/>
              <a:r>
                <a:rPr lang="en-US" sz="1600"/>
                <a:t>Cosmos</a:t>
              </a:r>
            </a:p>
          </p:txBody>
        </p:sp>
      </p:grpSp>
      <p:grpSp>
        <p:nvGrpSpPr>
          <p:cNvPr id="50" name="Group 49">
            <a:extLst>
              <a:ext uri="{FF2B5EF4-FFF2-40B4-BE49-F238E27FC236}">
                <a16:creationId xmlns:a16="http://schemas.microsoft.com/office/drawing/2014/main" id="{107FEB8F-63D8-17A0-C53B-1C49B242D90D}"/>
              </a:ext>
            </a:extLst>
          </p:cNvPr>
          <p:cNvGrpSpPr/>
          <p:nvPr/>
        </p:nvGrpSpPr>
        <p:grpSpPr>
          <a:xfrm>
            <a:off x="7239899" y="5239658"/>
            <a:ext cx="568466" cy="1036036"/>
            <a:chOff x="5511022" y="5474145"/>
            <a:chExt cx="568466" cy="1036036"/>
          </a:xfrm>
        </p:grpSpPr>
        <p:pic>
          <p:nvPicPr>
            <p:cNvPr id="37" name="Graphic 36">
              <a:extLst>
                <a:ext uri="{FF2B5EF4-FFF2-40B4-BE49-F238E27FC236}">
                  <a16:creationId xmlns:a16="http://schemas.microsoft.com/office/drawing/2014/main" id="{F1696645-36F3-4060-D9D4-F6F231A2EB8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11022" y="5474145"/>
              <a:ext cx="568466" cy="568466"/>
            </a:xfrm>
            <a:prstGeom prst="rect">
              <a:avLst/>
            </a:prstGeom>
          </p:spPr>
        </p:pic>
        <p:sp>
          <p:nvSpPr>
            <p:cNvPr id="39" name="TextBox 38">
              <a:extLst>
                <a:ext uri="{FF2B5EF4-FFF2-40B4-BE49-F238E27FC236}">
                  <a16:creationId xmlns:a16="http://schemas.microsoft.com/office/drawing/2014/main" id="{90CDABDF-2F01-DB12-1D82-B9F5D30ED8A5}"/>
                </a:ext>
              </a:extLst>
            </p:cNvPr>
            <p:cNvSpPr txBox="1"/>
            <p:nvPr/>
          </p:nvSpPr>
          <p:spPr>
            <a:xfrm>
              <a:off x="5521141" y="6017738"/>
              <a:ext cx="548228" cy="492443"/>
            </a:xfrm>
            <a:prstGeom prst="rect">
              <a:avLst/>
            </a:prstGeom>
            <a:noFill/>
          </p:spPr>
          <p:txBody>
            <a:bodyPr wrap="none" lIns="0" tIns="0" rIns="0" bIns="0" rtlCol="0">
              <a:spAutoFit/>
            </a:bodyPr>
            <a:lstStyle/>
            <a:p>
              <a:pPr algn="ctr"/>
              <a:r>
                <a:rPr lang="en-US" sz="1600"/>
                <a:t>Redis</a:t>
              </a:r>
            </a:p>
            <a:p>
              <a:pPr algn="ctr"/>
              <a:r>
                <a:rPr lang="en-US" sz="1600"/>
                <a:t>Cache</a:t>
              </a:r>
            </a:p>
          </p:txBody>
        </p:sp>
      </p:grpSp>
      <p:grpSp>
        <p:nvGrpSpPr>
          <p:cNvPr id="49" name="Group 48">
            <a:extLst>
              <a:ext uri="{FF2B5EF4-FFF2-40B4-BE49-F238E27FC236}">
                <a16:creationId xmlns:a16="http://schemas.microsoft.com/office/drawing/2014/main" id="{59CA0F6C-47DA-7582-337A-40CD65F564F0}"/>
              </a:ext>
            </a:extLst>
          </p:cNvPr>
          <p:cNvGrpSpPr/>
          <p:nvPr/>
        </p:nvGrpSpPr>
        <p:grpSpPr>
          <a:xfrm>
            <a:off x="4149570" y="5231709"/>
            <a:ext cx="1039644" cy="764941"/>
            <a:chOff x="6627739" y="5474145"/>
            <a:chExt cx="1039644" cy="764941"/>
          </a:xfrm>
        </p:grpSpPr>
        <p:pic>
          <p:nvPicPr>
            <p:cNvPr id="41" name="Graphic 40">
              <a:extLst>
                <a:ext uri="{FF2B5EF4-FFF2-40B4-BE49-F238E27FC236}">
                  <a16:creationId xmlns:a16="http://schemas.microsoft.com/office/drawing/2014/main" id="{5CDA61C4-0397-3420-FBA7-5D34A9A3924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24662" y="5474145"/>
              <a:ext cx="543593" cy="543593"/>
            </a:xfrm>
            <a:prstGeom prst="rect">
              <a:avLst/>
            </a:prstGeom>
          </p:spPr>
        </p:pic>
        <p:sp>
          <p:nvSpPr>
            <p:cNvPr id="43" name="TextBox 42">
              <a:extLst>
                <a:ext uri="{FF2B5EF4-FFF2-40B4-BE49-F238E27FC236}">
                  <a16:creationId xmlns:a16="http://schemas.microsoft.com/office/drawing/2014/main" id="{216088ED-E086-ED60-1171-E0048A9C8B33}"/>
                </a:ext>
              </a:extLst>
            </p:cNvPr>
            <p:cNvSpPr txBox="1"/>
            <p:nvPr/>
          </p:nvSpPr>
          <p:spPr>
            <a:xfrm>
              <a:off x="6627739" y="5992865"/>
              <a:ext cx="1039644" cy="246221"/>
            </a:xfrm>
            <a:prstGeom prst="rect">
              <a:avLst/>
            </a:prstGeom>
            <a:noFill/>
          </p:spPr>
          <p:txBody>
            <a:bodyPr wrap="none" lIns="0" tIns="0" rIns="0" bIns="0" rtlCol="0">
              <a:spAutoFit/>
            </a:bodyPr>
            <a:lstStyle/>
            <a:p>
              <a:pPr algn="ctr"/>
              <a:r>
                <a:rPr lang="en-US" sz="1600"/>
                <a:t>PostgreSQL</a:t>
              </a:r>
            </a:p>
          </p:txBody>
        </p:sp>
      </p:grpSp>
      <p:grpSp>
        <p:nvGrpSpPr>
          <p:cNvPr id="48" name="Group 47">
            <a:extLst>
              <a:ext uri="{FF2B5EF4-FFF2-40B4-BE49-F238E27FC236}">
                <a16:creationId xmlns:a16="http://schemas.microsoft.com/office/drawing/2014/main" id="{2B3C08B4-3647-DD1B-43D6-699D10AE3DB8}"/>
              </a:ext>
            </a:extLst>
          </p:cNvPr>
          <p:cNvGrpSpPr/>
          <p:nvPr/>
        </p:nvGrpSpPr>
        <p:grpSpPr>
          <a:xfrm>
            <a:off x="8475435" y="5236912"/>
            <a:ext cx="742191" cy="1005960"/>
            <a:chOff x="8214132" y="5479348"/>
            <a:chExt cx="742191" cy="1005960"/>
          </a:xfrm>
        </p:grpSpPr>
        <p:pic>
          <p:nvPicPr>
            <p:cNvPr id="45" name="Graphic 44">
              <a:extLst>
                <a:ext uri="{FF2B5EF4-FFF2-40B4-BE49-F238E27FC236}">
                  <a16:creationId xmlns:a16="http://schemas.microsoft.com/office/drawing/2014/main" id="{82870B8D-0312-ACEB-8479-7C4F30DD76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313429" y="5479348"/>
              <a:ext cx="543592" cy="543592"/>
            </a:xfrm>
            <a:prstGeom prst="rect">
              <a:avLst/>
            </a:prstGeom>
          </p:spPr>
        </p:pic>
        <p:sp>
          <p:nvSpPr>
            <p:cNvPr id="47" name="TextBox 46">
              <a:extLst>
                <a:ext uri="{FF2B5EF4-FFF2-40B4-BE49-F238E27FC236}">
                  <a16:creationId xmlns:a16="http://schemas.microsoft.com/office/drawing/2014/main" id="{3EDA779F-7DB2-93D8-52BF-DD005E6855B6}"/>
                </a:ext>
              </a:extLst>
            </p:cNvPr>
            <p:cNvSpPr txBox="1"/>
            <p:nvPr/>
          </p:nvSpPr>
          <p:spPr>
            <a:xfrm>
              <a:off x="8214132" y="5992865"/>
              <a:ext cx="742191" cy="492443"/>
            </a:xfrm>
            <a:prstGeom prst="rect">
              <a:avLst/>
            </a:prstGeom>
            <a:noFill/>
          </p:spPr>
          <p:txBody>
            <a:bodyPr wrap="none" lIns="0" tIns="0" rIns="0" bIns="0" rtlCol="0">
              <a:spAutoFit/>
            </a:bodyPr>
            <a:lstStyle/>
            <a:p>
              <a:pPr algn="ctr"/>
              <a:r>
                <a:rPr lang="en-US" sz="1600"/>
                <a:t>Storage</a:t>
              </a:r>
            </a:p>
            <a:p>
              <a:pPr algn="ctr"/>
              <a:r>
                <a:rPr lang="en-US" sz="1600"/>
                <a:t>Account</a:t>
              </a:r>
            </a:p>
          </p:txBody>
        </p:sp>
      </p:grpSp>
      <p:sp>
        <p:nvSpPr>
          <p:cNvPr id="56" name="Rectangle 55">
            <a:extLst>
              <a:ext uri="{FF2B5EF4-FFF2-40B4-BE49-F238E27FC236}">
                <a16:creationId xmlns:a16="http://schemas.microsoft.com/office/drawing/2014/main" id="{0B3A451D-6C26-5BBF-7976-25E2E4DE6610}"/>
              </a:ext>
            </a:extLst>
          </p:cNvPr>
          <p:cNvSpPr/>
          <p:nvPr/>
        </p:nvSpPr>
        <p:spPr bwMode="auto">
          <a:xfrm rot="5400000">
            <a:off x="-984953" y="3335990"/>
            <a:ext cx="4782458" cy="1347163"/>
          </a:xfrm>
          <a:prstGeom prst="rect">
            <a:avLst/>
          </a:prstGeom>
          <a:noFill/>
          <a:ln w="3810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E3E15B33-DD92-707A-46E0-9921316E7595}"/>
              </a:ext>
            </a:extLst>
          </p:cNvPr>
          <p:cNvSpPr/>
          <p:nvPr/>
        </p:nvSpPr>
        <p:spPr bwMode="auto">
          <a:xfrm rot="5400000">
            <a:off x="8413172" y="3335990"/>
            <a:ext cx="4782459" cy="1347162"/>
          </a:xfrm>
          <a:prstGeom prst="rect">
            <a:avLst/>
          </a:prstGeom>
          <a:noFill/>
          <a:ln w="3810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AACF1144-89F8-808F-C182-A8ECEBC1B32F}"/>
              </a:ext>
            </a:extLst>
          </p:cNvPr>
          <p:cNvGrpSpPr/>
          <p:nvPr/>
        </p:nvGrpSpPr>
        <p:grpSpPr>
          <a:xfrm>
            <a:off x="5896617" y="1709282"/>
            <a:ext cx="807913" cy="1066446"/>
            <a:chOff x="6247534" y="1719196"/>
            <a:chExt cx="807913" cy="1066446"/>
          </a:xfrm>
        </p:grpSpPr>
        <p:pic>
          <p:nvPicPr>
            <p:cNvPr id="60" name="Graphic 59">
              <a:extLst>
                <a:ext uri="{FF2B5EF4-FFF2-40B4-BE49-F238E27FC236}">
                  <a16:creationId xmlns:a16="http://schemas.microsoft.com/office/drawing/2014/main" id="{D3FD6138-6340-FAC8-384F-107109BF57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365515" y="1719196"/>
              <a:ext cx="571954" cy="571954"/>
            </a:xfrm>
            <a:prstGeom prst="rect">
              <a:avLst/>
            </a:prstGeom>
          </p:spPr>
        </p:pic>
        <p:sp>
          <p:nvSpPr>
            <p:cNvPr id="62" name="TextBox 61">
              <a:extLst>
                <a:ext uri="{FF2B5EF4-FFF2-40B4-BE49-F238E27FC236}">
                  <a16:creationId xmlns:a16="http://schemas.microsoft.com/office/drawing/2014/main" id="{0B432C6F-60D4-D79C-FB5C-43DFF83113CA}"/>
                </a:ext>
              </a:extLst>
            </p:cNvPr>
            <p:cNvSpPr txBox="1"/>
            <p:nvPr/>
          </p:nvSpPr>
          <p:spPr>
            <a:xfrm>
              <a:off x="6247534" y="2293199"/>
              <a:ext cx="807913" cy="492443"/>
            </a:xfrm>
            <a:prstGeom prst="rect">
              <a:avLst/>
            </a:prstGeom>
            <a:noFill/>
          </p:spPr>
          <p:txBody>
            <a:bodyPr wrap="none" lIns="0" tIns="0" rIns="0" bIns="0" rtlCol="0">
              <a:spAutoFit/>
            </a:bodyPr>
            <a:lstStyle/>
            <a:p>
              <a:pPr algn="ctr"/>
              <a:r>
                <a:rPr lang="en-US" sz="1600"/>
                <a:t>Traffic</a:t>
              </a:r>
            </a:p>
            <a:p>
              <a:pPr algn="ctr"/>
              <a:r>
                <a:rPr lang="en-US" sz="1600"/>
                <a:t>Manager</a:t>
              </a:r>
            </a:p>
          </p:txBody>
        </p:sp>
      </p:grpSp>
      <p:grpSp>
        <p:nvGrpSpPr>
          <p:cNvPr id="68" name="Group 67">
            <a:extLst>
              <a:ext uri="{FF2B5EF4-FFF2-40B4-BE49-F238E27FC236}">
                <a16:creationId xmlns:a16="http://schemas.microsoft.com/office/drawing/2014/main" id="{582C96D8-E2DD-1AC5-C15D-BFE0FF0E4DE6}"/>
              </a:ext>
            </a:extLst>
          </p:cNvPr>
          <p:cNvGrpSpPr/>
          <p:nvPr/>
        </p:nvGrpSpPr>
        <p:grpSpPr>
          <a:xfrm>
            <a:off x="10291440" y="2239737"/>
            <a:ext cx="1025922" cy="1060191"/>
            <a:chOff x="10152880" y="2128626"/>
            <a:chExt cx="1025922" cy="1060191"/>
          </a:xfrm>
        </p:grpSpPr>
        <p:pic>
          <p:nvPicPr>
            <p:cNvPr id="65" name="Graphic 64">
              <a:extLst>
                <a:ext uri="{FF2B5EF4-FFF2-40B4-BE49-F238E27FC236}">
                  <a16:creationId xmlns:a16="http://schemas.microsoft.com/office/drawing/2014/main" id="{5B8DAFCD-78BD-C42A-AA24-F51FB28AFEE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381965" y="2128626"/>
              <a:ext cx="567748" cy="567748"/>
            </a:xfrm>
            <a:prstGeom prst="rect">
              <a:avLst/>
            </a:prstGeom>
          </p:spPr>
        </p:pic>
        <p:sp>
          <p:nvSpPr>
            <p:cNvPr id="67" name="TextBox 66">
              <a:extLst>
                <a:ext uri="{FF2B5EF4-FFF2-40B4-BE49-F238E27FC236}">
                  <a16:creationId xmlns:a16="http://schemas.microsoft.com/office/drawing/2014/main" id="{59827358-2058-58EE-749B-513FFBA057D0}"/>
                </a:ext>
              </a:extLst>
            </p:cNvPr>
            <p:cNvSpPr txBox="1"/>
            <p:nvPr/>
          </p:nvSpPr>
          <p:spPr>
            <a:xfrm>
              <a:off x="10152880" y="2696374"/>
              <a:ext cx="1025922" cy="492443"/>
            </a:xfrm>
            <a:prstGeom prst="rect">
              <a:avLst/>
            </a:prstGeom>
            <a:noFill/>
          </p:spPr>
          <p:txBody>
            <a:bodyPr wrap="none" lIns="0" tIns="0" rIns="0" bIns="0" rtlCol="0">
              <a:spAutoFit/>
            </a:bodyPr>
            <a:lstStyle/>
            <a:p>
              <a:pPr algn="ctr"/>
              <a:r>
                <a:rPr lang="en-US" sz="1600"/>
                <a:t>Application</a:t>
              </a:r>
            </a:p>
            <a:p>
              <a:pPr algn="ctr"/>
              <a:r>
                <a:rPr lang="en-US" sz="1600"/>
                <a:t>Insights</a:t>
              </a:r>
            </a:p>
          </p:txBody>
        </p:sp>
      </p:grpSp>
      <p:pic>
        <p:nvPicPr>
          <p:cNvPr id="70" name="Graphic 69">
            <a:extLst>
              <a:ext uri="{FF2B5EF4-FFF2-40B4-BE49-F238E27FC236}">
                <a16:creationId xmlns:a16="http://schemas.microsoft.com/office/drawing/2014/main" id="{531B7D36-FAD7-7E1C-B13D-439885D8FA5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20525" y="4036240"/>
            <a:ext cx="567748" cy="567748"/>
          </a:xfrm>
          <a:prstGeom prst="rect">
            <a:avLst/>
          </a:prstGeom>
        </p:spPr>
      </p:pic>
      <p:sp>
        <p:nvSpPr>
          <p:cNvPr id="72" name="TextBox 71">
            <a:extLst>
              <a:ext uri="{FF2B5EF4-FFF2-40B4-BE49-F238E27FC236}">
                <a16:creationId xmlns:a16="http://schemas.microsoft.com/office/drawing/2014/main" id="{5898281E-78FE-A958-D63F-8014DBE70774}"/>
              </a:ext>
            </a:extLst>
          </p:cNvPr>
          <p:cNvSpPr txBox="1"/>
          <p:nvPr/>
        </p:nvSpPr>
        <p:spPr>
          <a:xfrm>
            <a:off x="10369921" y="4603988"/>
            <a:ext cx="802079" cy="492443"/>
          </a:xfrm>
          <a:prstGeom prst="rect">
            <a:avLst/>
          </a:prstGeom>
          <a:noFill/>
        </p:spPr>
        <p:txBody>
          <a:bodyPr wrap="none" lIns="0" tIns="0" rIns="0" bIns="0" rtlCol="0">
            <a:spAutoFit/>
          </a:bodyPr>
          <a:lstStyle/>
          <a:p>
            <a:pPr algn="ctr"/>
            <a:r>
              <a:rPr lang="en-US" sz="1600"/>
              <a:t>Log</a:t>
            </a:r>
          </a:p>
          <a:p>
            <a:pPr algn="ctr"/>
            <a:r>
              <a:rPr lang="en-US" sz="1600"/>
              <a:t>Analytics</a:t>
            </a:r>
          </a:p>
        </p:txBody>
      </p:sp>
      <p:grpSp>
        <p:nvGrpSpPr>
          <p:cNvPr id="82" name="Group 81">
            <a:extLst>
              <a:ext uri="{FF2B5EF4-FFF2-40B4-BE49-F238E27FC236}">
                <a16:creationId xmlns:a16="http://schemas.microsoft.com/office/drawing/2014/main" id="{11C1D9E7-9BA7-F389-3D63-647516BBF045}"/>
              </a:ext>
            </a:extLst>
          </p:cNvPr>
          <p:cNvGrpSpPr/>
          <p:nvPr/>
        </p:nvGrpSpPr>
        <p:grpSpPr>
          <a:xfrm>
            <a:off x="1019439" y="2293603"/>
            <a:ext cx="773673" cy="1064396"/>
            <a:chOff x="1019439" y="2293603"/>
            <a:chExt cx="773673" cy="1064396"/>
          </a:xfrm>
        </p:grpSpPr>
        <p:pic>
          <p:nvPicPr>
            <p:cNvPr id="74" name="Graphic 73">
              <a:extLst>
                <a:ext uri="{FF2B5EF4-FFF2-40B4-BE49-F238E27FC236}">
                  <a16:creationId xmlns:a16="http://schemas.microsoft.com/office/drawing/2014/main" id="{4099DC3F-436B-9E33-6052-7BD5740E2BF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20327" y="2293603"/>
              <a:ext cx="571953" cy="571953"/>
            </a:xfrm>
            <a:prstGeom prst="rect">
              <a:avLst/>
            </a:prstGeom>
          </p:spPr>
        </p:pic>
        <p:sp>
          <p:nvSpPr>
            <p:cNvPr id="76" name="TextBox 75">
              <a:extLst>
                <a:ext uri="{FF2B5EF4-FFF2-40B4-BE49-F238E27FC236}">
                  <a16:creationId xmlns:a16="http://schemas.microsoft.com/office/drawing/2014/main" id="{124B19B7-10C4-2765-1A8A-017B9C323F15}"/>
                </a:ext>
              </a:extLst>
            </p:cNvPr>
            <p:cNvSpPr txBox="1"/>
            <p:nvPr/>
          </p:nvSpPr>
          <p:spPr>
            <a:xfrm>
              <a:off x="1019439" y="2865556"/>
              <a:ext cx="773673" cy="492443"/>
            </a:xfrm>
            <a:prstGeom prst="rect">
              <a:avLst/>
            </a:prstGeom>
            <a:noFill/>
          </p:spPr>
          <p:txBody>
            <a:bodyPr wrap="none" lIns="0" tIns="0" rIns="0" bIns="0" rtlCol="0">
              <a:spAutoFit/>
            </a:bodyPr>
            <a:lstStyle/>
            <a:p>
              <a:pPr algn="ctr"/>
              <a:r>
                <a:rPr lang="en-US" sz="1600"/>
                <a:t>Virtual</a:t>
              </a:r>
              <a:br>
                <a:rPr lang="en-US" sz="1600"/>
              </a:br>
              <a:r>
                <a:rPr lang="en-US" sz="1600"/>
                <a:t>Network</a:t>
              </a:r>
            </a:p>
          </p:txBody>
        </p:sp>
      </p:grpSp>
      <p:grpSp>
        <p:nvGrpSpPr>
          <p:cNvPr id="81" name="Group 80">
            <a:extLst>
              <a:ext uri="{FF2B5EF4-FFF2-40B4-BE49-F238E27FC236}">
                <a16:creationId xmlns:a16="http://schemas.microsoft.com/office/drawing/2014/main" id="{6A455057-ED81-DEDA-0B5A-1BE50EB99D8B}"/>
              </a:ext>
            </a:extLst>
          </p:cNvPr>
          <p:cNvGrpSpPr/>
          <p:nvPr/>
        </p:nvGrpSpPr>
        <p:grpSpPr>
          <a:xfrm>
            <a:off x="1077489" y="3810301"/>
            <a:ext cx="657572" cy="1150015"/>
            <a:chOff x="1034708" y="3810301"/>
            <a:chExt cx="657572" cy="1150015"/>
          </a:xfrm>
        </p:grpSpPr>
        <p:pic>
          <p:nvPicPr>
            <p:cNvPr id="78" name="Graphic 77">
              <a:extLst>
                <a:ext uri="{FF2B5EF4-FFF2-40B4-BE49-F238E27FC236}">
                  <a16:creationId xmlns:a16="http://schemas.microsoft.com/office/drawing/2014/main" id="{B2959AE8-A159-B5CA-842B-D5ABB6331DF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34708" y="3810301"/>
              <a:ext cx="657572" cy="657572"/>
            </a:xfrm>
            <a:prstGeom prst="rect">
              <a:avLst/>
            </a:prstGeom>
          </p:spPr>
        </p:pic>
        <p:sp>
          <p:nvSpPr>
            <p:cNvPr id="80" name="TextBox 79">
              <a:extLst>
                <a:ext uri="{FF2B5EF4-FFF2-40B4-BE49-F238E27FC236}">
                  <a16:creationId xmlns:a16="http://schemas.microsoft.com/office/drawing/2014/main" id="{B6803EBA-493E-2671-B64E-17DDC6061186}"/>
                </a:ext>
              </a:extLst>
            </p:cNvPr>
            <p:cNvSpPr txBox="1"/>
            <p:nvPr/>
          </p:nvSpPr>
          <p:spPr>
            <a:xfrm>
              <a:off x="1137630" y="4467873"/>
              <a:ext cx="451727" cy="492443"/>
            </a:xfrm>
            <a:prstGeom prst="rect">
              <a:avLst/>
            </a:prstGeom>
            <a:noFill/>
          </p:spPr>
          <p:txBody>
            <a:bodyPr wrap="none" lIns="0" tIns="0" rIns="0" bIns="0" rtlCol="0">
              <a:spAutoFit/>
            </a:bodyPr>
            <a:lstStyle/>
            <a:p>
              <a:pPr algn="ctr"/>
              <a:r>
                <a:rPr lang="en-US" sz="1600"/>
                <a:t>Key</a:t>
              </a:r>
              <a:br>
                <a:rPr lang="en-US" sz="1600"/>
              </a:br>
              <a:r>
                <a:rPr lang="en-US" sz="1600"/>
                <a:t>Vault</a:t>
              </a:r>
            </a:p>
          </p:txBody>
        </p:sp>
      </p:grpSp>
    </p:spTree>
    <p:extLst>
      <p:ext uri="{BB962C8B-B14F-4D97-AF65-F5344CB8AC3E}">
        <p14:creationId xmlns:p14="http://schemas.microsoft.com/office/powerpoint/2010/main" val="114646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88F3EFB6-1AB0-4C14-806D-2EA5F7191BFE}"/>
              </a:ext>
            </a:extLst>
          </p:cNvPr>
          <p:cNvSpPr/>
          <p:nvPr/>
        </p:nvSpPr>
        <p:spPr>
          <a:xfrm>
            <a:off x="413719" y="5656797"/>
            <a:ext cx="11600451" cy="921542"/>
          </a:xfrm>
          <a:prstGeom prst="rect">
            <a:avLst/>
          </a:prstGeom>
          <a:solidFill>
            <a:srgbClr val="D9D9D9"/>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A3344C6C-23CE-4CE2-89DD-55FEC2AFBEDB}"/>
              </a:ext>
            </a:extLst>
          </p:cNvPr>
          <p:cNvSpPr txBox="1"/>
          <p:nvPr/>
        </p:nvSpPr>
        <p:spPr>
          <a:xfrm>
            <a:off x="2578710" y="2171162"/>
            <a:ext cx="1806905"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CaaS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Container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Platform</a:t>
            </a:r>
          </a:p>
        </p:txBody>
      </p:sp>
      <p:cxnSp>
        <p:nvCxnSpPr>
          <p:cNvPr id="87" name="Straight Arrow Connector 86">
            <a:extLst>
              <a:ext uri="{FF2B5EF4-FFF2-40B4-BE49-F238E27FC236}">
                <a16:creationId xmlns:a16="http://schemas.microsoft.com/office/drawing/2014/main" id="{53C6694F-1F50-40AF-906B-78FAE17A9816}"/>
              </a:ext>
            </a:extLst>
          </p:cNvPr>
          <p:cNvCxnSpPr>
            <a:cxnSpLocks/>
          </p:cNvCxnSpPr>
          <p:nvPr/>
        </p:nvCxnSpPr>
        <p:spPr>
          <a:xfrm>
            <a:off x="413719" y="2059070"/>
            <a:ext cx="11342853" cy="0"/>
          </a:xfrm>
          <a:prstGeom prst="straightConnector1">
            <a:avLst/>
          </a:prstGeom>
          <a:noFill/>
          <a:ln w="19050" cap="flat" cmpd="sng" algn="ctr">
            <a:solidFill>
              <a:sysClr val="windowText" lastClr="000000"/>
            </a:solidFill>
            <a:prstDash val="solid"/>
            <a:round/>
            <a:headEnd type="triangle" w="med" len="med"/>
            <a:tailEnd type="triangle" w="med" len="med"/>
          </a:ln>
          <a:effectLst/>
        </p:spPr>
      </p:cxnSp>
      <p:sp>
        <p:nvSpPr>
          <p:cNvPr id="88" name="TextBox 87">
            <a:extLst>
              <a:ext uri="{FF2B5EF4-FFF2-40B4-BE49-F238E27FC236}">
                <a16:creationId xmlns:a16="http://schemas.microsoft.com/office/drawing/2014/main" id="{8BC0F4DA-A5B4-44AE-A431-FDDD3D5EA564}"/>
              </a:ext>
            </a:extLst>
          </p:cNvPr>
          <p:cNvSpPr txBox="1"/>
          <p:nvPr/>
        </p:nvSpPr>
        <p:spPr>
          <a:xfrm>
            <a:off x="5297499" y="2171162"/>
            <a:ext cx="1572866"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PaaS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Application Platform</a:t>
            </a:r>
          </a:p>
        </p:txBody>
      </p:sp>
      <p:sp>
        <p:nvSpPr>
          <p:cNvPr id="89" name="TextBox 88">
            <a:extLst>
              <a:ext uri="{FF2B5EF4-FFF2-40B4-BE49-F238E27FC236}">
                <a16:creationId xmlns:a16="http://schemas.microsoft.com/office/drawing/2014/main" id="{5544E1E3-00A3-45A9-8AA4-DBB43A306C6C}"/>
              </a:ext>
            </a:extLst>
          </p:cNvPr>
          <p:cNvSpPr txBox="1"/>
          <p:nvPr/>
        </p:nvSpPr>
        <p:spPr>
          <a:xfrm>
            <a:off x="7584318" y="2171162"/>
            <a:ext cx="1398139"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FaaS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Serverless Platform</a:t>
            </a:r>
          </a:p>
        </p:txBody>
      </p:sp>
      <p:sp>
        <p:nvSpPr>
          <p:cNvPr id="90" name="TextBox 89">
            <a:extLst>
              <a:ext uri="{FF2B5EF4-FFF2-40B4-BE49-F238E27FC236}">
                <a16:creationId xmlns:a16="http://schemas.microsoft.com/office/drawing/2014/main" id="{FE63B5B5-F12C-4EC8-A1A5-EC0A1EA4485E}"/>
              </a:ext>
            </a:extLst>
          </p:cNvPr>
          <p:cNvSpPr txBox="1"/>
          <p:nvPr/>
        </p:nvSpPr>
        <p:spPr>
          <a:xfrm>
            <a:off x="326011" y="2171162"/>
            <a:ext cx="1713931"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IaaS</a:t>
            </a:r>
            <a:endParaRPr kumimoji="0" lang="en-US" sz="24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Infrastructure Platform</a:t>
            </a:r>
            <a:endParaRPr kumimoji="0" lang="en-US" sz="1400" b="0" i="0" u="none" strike="noStrike" kern="0" cap="none" spc="0" normalizeH="0" baseline="0" noProof="0">
              <a:ln>
                <a:noFill/>
              </a:ln>
              <a:effectLst/>
              <a:uLnTx/>
              <a:uFillTx/>
            </a:endParaRPr>
          </a:p>
        </p:txBody>
      </p:sp>
      <p:sp>
        <p:nvSpPr>
          <p:cNvPr id="91" name="TextBox 90">
            <a:extLst>
              <a:ext uri="{FF2B5EF4-FFF2-40B4-BE49-F238E27FC236}">
                <a16:creationId xmlns:a16="http://schemas.microsoft.com/office/drawing/2014/main" id="{6D6992C5-2183-49F3-88A4-A19A8C872730}"/>
              </a:ext>
            </a:extLst>
          </p:cNvPr>
          <p:cNvSpPr txBox="1"/>
          <p:nvPr/>
        </p:nvSpPr>
        <p:spPr>
          <a:xfrm>
            <a:off x="538289" y="5754807"/>
            <a:ext cx="2608406"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More Control </a:t>
            </a:r>
            <a:r>
              <a:rPr kumimoji="0" lang="en-US" sz="1050" b="0" i="0" u="none" strike="noStrike" kern="0" cap="none" spc="0" normalizeH="0" baseline="0" noProof="0">
                <a:ln>
                  <a:noFill/>
                </a:ln>
                <a:solidFill>
                  <a:srgbClr val="75757A"/>
                </a:solidFill>
                <a:effectLst/>
                <a:uLnTx/>
                <a:uFillTx/>
              </a:rPr>
              <a:t>of execution environment</a:t>
            </a:r>
          </a:p>
        </p:txBody>
      </p:sp>
      <p:sp>
        <p:nvSpPr>
          <p:cNvPr id="92" name="TextBox 91">
            <a:extLst>
              <a:ext uri="{FF2B5EF4-FFF2-40B4-BE49-F238E27FC236}">
                <a16:creationId xmlns:a16="http://schemas.microsoft.com/office/drawing/2014/main" id="{12468891-B1D2-4ABF-B794-E7C2C3D6EAF4}"/>
              </a:ext>
            </a:extLst>
          </p:cNvPr>
          <p:cNvSpPr txBox="1"/>
          <p:nvPr/>
        </p:nvSpPr>
        <p:spPr>
          <a:xfrm>
            <a:off x="538289" y="6219614"/>
            <a:ext cx="2529860"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Less Agile </a:t>
            </a:r>
            <a:r>
              <a:rPr kumimoji="0" lang="en-US" sz="1050" b="0" i="0" u="none" strike="noStrike" kern="0" cap="none" spc="0" normalizeH="0" baseline="0" noProof="0">
                <a:ln>
                  <a:noFill/>
                </a:ln>
                <a:solidFill>
                  <a:srgbClr val="75757A"/>
                </a:solidFill>
                <a:effectLst/>
                <a:uLnTx/>
                <a:uFillTx/>
              </a:rPr>
              <a:t>development &amp; deployment</a:t>
            </a:r>
          </a:p>
        </p:txBody>
      </p:sp>
      <p:sp>
        <p:nvSpPr>
          <p:cNvPr id="93" name="TextBox 92">
            <a:extLst>
              <a:ext uri="{FF2B5EF4-FFF2-40B4-BE49-F238E27FC236}">
                <a16:creationId xmlns:a16="http://schemas.microsoft.com/office/drawing/2014/main" id="{140F5716-4DFA-4DA3-98A1-8995FCC1E7B7}"/>
              </a:ext>
            </a:extLst>
          </p:cNvPr>
          <p:cNvSpPr txBox="1"/>
          <p:nvPr/>
        </p:nvSpPr>
        <p:spPr>
          <a:xfrm>
            <a:off x="9355055" y="5754807"/>
            <a:ext cx="2531462"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Less Control </a:t>
            </a:r>
            <a:r>
              <a:rPr kumimoji="0" lang="en-US" sz="1050" b="0" i="0" u="none" strike="noStrike" kern="0" cap="none" spc="0" normalizeH="0" baseline="0" noProof="0">
                <a:ln>
                  <a:noFill/>
                </a:ln>
                <a:solidFill>
                  <a:srgbClr val="75757A"/>
                </a:solidFill>
                <a:effectLst/>
                <a:uLnTx/>
                <a:uFillTx/>
              </a:rPr>
              <a:t>of execution environment</a:t>
            </a:r>
          </a:p>
        </p:txBody>
      </p:sp>
      <p:sp>
        <p:nvSpPr>
          <p:cNvPr id="94" name="TextBox 93">
            <a:extLst>
              <a:ext uri="{FF2B5EF4-FFF2-40B4-BE49-F238E27FC236}">
                <a16:creationId xmlns:a16="http://schemas.microsoft.com/office/drawing/2014/main" id="{26B8F425-9AA4-4383-9ED5-3A91B7D917CB}"/>
              </a:ext>
            </a:extLst>
          </p:cNvPr>
          <p:cNvSpPr txBox="1"/>
          <p:nvPr/>
        </p:nvSpPr>
        <p:spPr>
          <a:xfrm>
            <a:off x="9279713" y="6219614"/>
            <a:ext cx="2606804"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More Agile </a:t>
            </a:r>
            <a:r>
              <a:rPr kumimoji="0" lang="en-US" sz="1050" b="0" i="0" u="none" strike="noStrike" kern="0" cap="none" spc="0" normalizeH="0" baseline="0" noProof="0">
                <a:ln>
                  <a:noFill/>
                </a:ln>
                <a:solidFill>
                  <a:srgbClr val="75757A"/>
                </a:solidFill>
                <a:effectLst/>
                <a:uLnTx/>
                <a:uFillTx/>
              </a:rPr>
              <a:t>development &amp; deployment</a:t>
            </a:r>
          </a:p>
        </p:txBody>
      </p:sp>
      <p:sp>
        <p:nvSpPr>
          <p:cNvPr id="95" name="Oval 94">
            <a:extLst>
              <a:ext uri="{FF2B5EF4-FFF2-40B4-BE49-F238E27FC236}">
                <a16:creationId xmlns:a16="http://schemas.microsoft.com/office/drawing/2014/main" id="{4CC2C48E-4852-4D98-9329-C555912A968B}"/>
              </a:ext>
            </a:extLst>
          </p:cNvPr>
          <p:cNvSpPr/>
          <p:nvPr/>
        </p:nvSpPr>
        <p:spPr bwMode="auto">
          <a:xfrm>
            <a:off x="1110324"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873DC0D1-64ED-4695-A9C5-CA984B4B4D16}"/>
              </a:ext>
            </a:extLst>
          </p:cNvPr>
          <p:cNvSpPr/>
          <p:nvPr/>
        </p:nvSpPr>
        <p:spPr bwMode="auto">
          <a:xfrm>
            <a:off x="6011279"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A42AF060-2564-4F5A-97FB-4D8948FD7BAE}"/>
              </a:ext>
            </a:extLst>
          </p:cNvPr>
          <p:cNvSpPr/>
          <p:nvPr/>
        </p:nvSpPr>
        <p:spPr bwMode="auto">
          <a:xfrm>
            <a:off x="8210735"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475298B2-ED26-4C1F-A6E7-F4D4DE1EE6FD}"/>
              </a:ext>
            </a:extLst>
          </p:cNvPr>
          <p:cNvGrpSpPr/>
          <p:nvPr/>
        </p:nvGrpSpPr>
        <p:grpSpPr>
          <a:xfrm>
            <a:off x="5832289" y="1325815"/>
            <a:ext cx="488776" cy="561510"/>
            <a:chOff x="6949749" y="1942799"/>
            <a:chExt cx="770280" cy="884908"/>
          </a:xfrm>
        </p:grpSpPr>
        <p:sp>
          <p:nvSpPr>
            <p:cNvPr id="99" name="Hexagon 98">
              <a:extLst>
                <a:ext uri="{FF2B5EF4-FFF2-40B4-BE49-F238E27FC236}">
                  <a16:creationId xmlns:a16="http://schemas.microsoft.com/office/drawing/2014/main" id="{AC03242A-C668-4B10-84DB-5FA14BF94D15}"/>
                </a:ext>
              </a:extLst>
            </p:cNvPr>
            <p:cNvSpPr/>
            <p:nvPr/>
          </p:nvSpPr>
          <p:spPr>
            <a:xfrm rot="5400000">
              <a:off x="6935208" y="2083080"/>
              <a:ext cx="799786" cy="689468"/>
            </a:xfrm>
            <a:prstGeom prst="hexagon">
              <a:avLst>
                <a:gd name="adj" fmla="val 31710"/>
                <a:gd name="vf" fmla="val 115470"/>
              </a:avLst>
            </a:prstGeom>
            <a:solidFill>
              <a:srgbClr val="50E6FF"/>
            </a:solidFill>
            <a:ln w="190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0" name="Freeform 17">
              <a:extLst>
                <a:ext uri="{FF2B5EF4-FFF2-40B4-BE49-F238E27FC236}">
                  <a16:creationId xmlns:a16="http://schemas.microsoft.com/office/drawing/2014/main" id="{3DC3E1BD-3D3E-41F4-871F-C4722988F488}"/>
                </a:ext>
              </a:extLst>
            </p:cNvPr>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1" name="Freeform 18">
              <a:extLst>
                <a:ext uri="{FF2B5EF4-FFF2-40B4-BE49-F238E27FC236}">
                  <a16:creationId xmlns:a16="http://schemas.microsoft.com/office/drawing/2014/main" id="{AC24FF10-F372-41CA-A8BC-10A7360EFC1D}"/>
                </a:ext>
              </a:extLst>
            </p:cNvPr>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2" name="Line 19">
              <a:extLst>
                <a:ext uri="{FF2B5EF4-FFF2-40B4-BE49-F238E27FC236}">
                  <a16:creationId xmlns:a16="http://schemas.microsoft.com/office/drawing/2014/main" id="{188ECFEC-2593-4F3F-9DF4-B974818B029F}"/>
                </a:ext>
              </a:extLst>
            </p:cNvPr>
            <p:cNvSpPr>
              <a:spLocks noChangeShapeType="1"/>
            </p:cNvSpPr>
            <p:nvPr/>
          </p:nvSpPr>
          <p:spPr bwMode="auto">
            <a:xfrm>
              <a:off x="7553245"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3" name="Freeform 20">
              <a:extLst>
                <a:ext uri="{FF2B5EF4-FFF2-40B4-BE49-F238E27FC236}">
                  <a16:creationId xmlns:a16="http://schemas.microsoft.com/office/drawing/2014/main" id="{45A26259-B3F7-4366-B344-05E2A89DEE12}"/>
                </a:ext>
              </a:extLst>
            </p:cNvPr>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21">
              <a:extLst>
                <a:ext uri="{FF2B5EF4-FFF2-40B4-BE49-F238E27FC236}">
                  <a16:creationId xmlns:a16="http://schemas.microsoft.com/office/drawing/2014/main" id="{E9684A53-4D21-471B-B70E-0E349D952889}"/>
                </a:ext>
              </a:extLst>
            </p:cNvPr>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Line 22">
              <a:extLst>
                <a:ext uri="{FF2B5EF4-FFF2-40B4-BE49-F238E27FC236}">
                  <a16:creationId xmlns:a16="http://schemas.microsoft.com/office/drawing/2014/main" id="{671A1A67-16D1-4A9F-92C3-FC090DD1628A}"/>
                </a:ext>
              </a:extLst>
            </p:cNvPr>
            <p:cNvSpPr>
              <a:spLocks noChangeShapeType="1"/>
            </p:cNvSpPr>
            <p:nvPr/>
          </p:nvSpPr>
          <p:spPr bwMode="auto">
            <a:xfrm>
              <a:off x="7116533"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24">
              <a:extLst>
                <a:ext uri="{FF2B5EF4-FFF2-40B4-BE49-F238E27FC236}">
                  <a16:creationId xmlns:a16="http://schemas.microsoft.com/office/drawing/2014/main" id="{771427C2-A159-49B6-A272-7F4EFA131F07}"/>
                </a:ext>
              </a:extLst>
            </p:cNvPr>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25">
              <a:extLst>
                <a:ext uri="{FF2B5EF4-FFF2-40B4-BE49-F238E27FC236}">
                  <a16:creationId xmlns:a16="http://schemas.microsoft.com/office/drawing/2014/main" id="{4B76C8A3-3560-4FA5-AB56-59073C5CE464}"/>
                </a:ext>
              </a:extLst>
            </p:cNvPr>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Line 26">
              <a:extLst>
                <a:ext uri="{FF2B5EF4-FFF2-40B4-BE49-F238E27FC236}">
                  <a16:creationId xmlns:a16="http://schemas.microsoft.com/office/drawing/2014/main" id="{6238B8E7-A844-45DE-A61D-218DB9EB6F30}"/>
                </a:ext>
              </a:extLst>
            </p:cNvPr>
            <p:cNvSpPr>
              <a:spLocks noChangeShapeType="1"/>
            </p:cNvSpPr>
            <p:nvPr/>
          </p:nvSpPr>
          <p:spPr bwMode="auto">
            <a:xfrm>
              <a:off x="7335986" y="2138112"/>
              <a:ext cx="0" cy="190924"/>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9" name="Group 387">
            <a:extLst>
              <a:ext uri="{FF2B5EF4-FFF2-40B4-BE49-F238E27FC236}">
                <a16:creationId xmlns:a16="http://schemas.microsoft.com/office/drawing/2014/main" id="{960F246F-909D-4ED8-8012-F34FC4A35F15}"/>
              </a:ext>
            </a:extLst>
          </p:cNvPr>
          <p:cNvGrpSpPr>
            <a:grpSpLocks noChangeAspect="1"/>
          </p:cNvGrpSpPr>
          <p:nvPr/>
        </p:nvGrpSpPr>
        <p:grpSpPr bwMode="auto">
          <a:xfrm>
            <a:off x="8031460" y="1356408"/>
            <a:ext cx="497030" cy="497030"/>
            <a:chOff x="999" y="3388"/>
            <a:chExt cx="359" cy="359"/>
          </a:xfrm>
        </p:grpSpPr>
        <p:sp>
          <p:nvSpPr>
            <p:cNvPr id="110" name="Freeform 388">
              <a:extLst>
                <a:ext uri="{FF2B5EF4-FFF2-40B4-BE49-F238E27FC236}">
                  <a16:creationId xmlns:a16="http://schemas.microsoft.com/office/drawing/2014/main" id="{14033488-8D30-486C-A570-1655310BB742}"/>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389">
              <a:extLst>
                <a:ext uri="{FF2B5EF4-FFF2-40B4-BE49-F238E27FC236}">
                  <a16:creationId xmlns:a16="http://schemas.microsoft.com/office/drawing/2014/main" id="{71A9C758-81C8-4602-9414-B899FC7EC8EB}"/>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2" name="Group 48">
            <a:extLst>
              <a:ext uri="{FF2B5EF4-FFF2-40B4-BE49-F238E27FC236}">
                <a16:creationId xmlns:a16="http://schemas.microsoft.com/office/drawing/2014/main" id="{BA4CFD93-F616-4014-B831-B236CE772F39}"/>
              </a:ext>
            </a:extLst>
          </p:cNvPr>
          <p:cNvGrpSpPr>
            <a:grpSpLocks noChangeAspect="1"/>
          </p:cNvGrpSpPr>
          <p:nvPr/>
        </p:nvGrpSpPr>
        <p:grpSpPr bwMode="auto">
          <a:xfrm>
            <a:off x="940346" y="1413070"/>
            <a:ext cx="485265" cy="455713"/>
            <a:chOff x="2208" y="1009"/>
            <a:chExt cx="312" cy="293"/>
          </a:xfrm>
          <a:solidFill>
            <a:srgbClr val="50E6FF"/>
          </a:solidFill>
        </p:grpSpPr>
        <p:sp>
          <p:nvSpPr>
            <p:cNvPr id="113" name="Rectangle 49">
              <a:extLst>
                <a:ext uri="{FF2B5EF4-FFF2-40B4-BE49-F238E27FC236}">
                  <a16:creationId xmlns:a16="http://schemas.microsoft.com/office/drawing/2014/main" id="{64EEE568-6E56-4E43-BC3C-1B4281F46786}"/>
                </a:ext>
              </a:extLst>
            </p:cNvPr>
            <p:cNvSpPr>
              <a:spLocks noChangeArrowheads="1"/>
            </p:cNvSpPr>
            <p:nvPr/>
          </p:nvSpPr>
          <p:spPr bwMode="auto">
            <a:xfrm>
              <a:off x="2208" y="1009"/>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Rectangle 50">
              <a:extLst>
                <a:ext uri="{FF2B5EF4-FFF2-40B4-BE49-F238E27FC236}">
                  <a16:creationId xmlns:a16="http://schemas.microsoft.com/office/drawing/2014/main" id="{76CC5100-348E-49A8-8AFA-AA33EE353A9E}"/>
                </a:ext>
              </a:extLst>
            </p:cNvPr>
            <p:cNvSpPr>
              <a:spLocks noChangeArrowheads="1"/>
            </p:cNvSpPr>
            <p:nvPr/>
          </p:nvSpPr>
          <p:spPr bwMode="auto">
            <a:xfrm>
              <a:off x="2208" y="1087"/>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Rectangle 51">
              <a:extLst>
                <a:ext uri="{FF2B5EF4-FFF2-40B4-BE49-F238E27FC236}">
                  <a16:creationId xmlns:a16="http://schemas.microsoft.com/office/drawing/2014/main" id="{D973A0DB-EDC9-4792-9A90-1D9105C43F5C}"/>
                </a:ext>
              </a:extLst>
            </p:cNvPr>
            <p:cNvSpPr>
              <a:spLocks noChangeArrowheads="1"/>
            </p:cNvSpPr>
            <p:nvPr/>
          </p:nvSpPr>
          <p:spPr bwMode="auto">
            <a:xfrm>
              <a:off x="2208" y="1165"/>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Rectangle 52">
              <a:extLst>
                <a:ext uri="{FF2B5EF4-FFF2-40B4-BE49-F238E27FC236}">
                  <a16:creationId xmlns:a16="http://schemas.microsoft.com/office/drawing/2014/main" id="{F158F6B0-E724-4F11-8201-528FE2BA3E2C}"/>
                </a:ext>
              </a:extLst>
            </p:cNvPr>
            <p:cNvSpPr>
              <a:spLocks noChangeArrowheads="1"/>
            </p:cNvSpPr>
            <p:nvPr/>
          </p:nvSpPr>
          <p:spPr bwMode="auto">
            <a:xfrm>
              <a:off x="2208" y="1243"/>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7" name="Oval 53">
              <a:extLst>
                <a:ext uri="{FF2B5EF4-FFF2-40B4-BE49-F238E27FC236}">
                  <a16:creationId xmlns:a16="http://schemas.microsoft.com/office/drawing/2014/main" id="{E3DF084D-3D5A-44CC-91AA-E277D05411E2}"/>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Oval 54">
              <a:extLst>
                <a:ext uri="{FF2B5EF4-FFF2-40B4-BE49-F238E27FC236}">
                  <a16:creationId xmlns:a16="http://schemas.microsoft.com/office/drawing/2014/main" id="{DAFE2D75-3C55-4EA6-BBE7-E9517740B468}"/>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Oval 55">
              <a:extLst>
                <a:ext uri="{FF2B5EF4-FFF2-40B4-BE49-F238E27FC236}">
                  <a16:creationId xmlns:a16="http://schemas.microsoft.com/office/drawing/2014/main" id="{7CCDA539-E957-42BE-9028-7623CAD51543}"/>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0" name="Oval 56">
              <a:extLst>
                <a:ext uri="{FF2B5EF4-FFF2-40B4-BE49-F238E27FC236}">
                  <a16:creationId xmlns:a16="http://schemas.microsoft.com/office/drawing/2014/main" id="{F5B10BE3-CDA1-4DBF-9CEE-C81A47BD1A24}"/>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1" name="Oval 57">
              <a:extLst>
                <a:ext uri="{FF2B5EF4-FFF2-40B4-BE49-F238E27FC236}">
                  <a16:creationId xmlns:a16="http://schemas.microsoft.com/office/drawing/2014/main" id="{9C16E0D1-FE2B-4A58-84BC-8682F5C04330}"/>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2" name="Oval 58">
              <a:extLst>
                <a:ext uri="{FF2B5EF4-FFF2-40B4-BE49-F238E27FC236}">
                  <a16:creationId xmlns:a16="http://schemas.microsoft.com/office/drawing/2014/main" id="{7FDB78B0-BB83-440E-8B20-6D869C71E90F}"/>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Oval 59">
              <a:extLst>
                <a:ext uri="{FF2B5EF4-FFF2-40B4-BE49-F238E27FC236}">
                  <a16:creationId xmlns:a16="http://schemas.microsoft.com/office/drawing/2014/main" id="{77E3C635-1B1C-4F16-BFEF-838769C3FCAB}"/>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Oval 60">
              <a:extLst>
                <a:ext uri="{FF2B5EF4-FFF2-40B4-BE49-F238E27FC236}">
                  <a16:creationId xmlns:a16="http://schemas.microsoft.com/office/drawing/2014/main" id="{BBE86DED-A6DB-4D2A-AD0A-AF0A178A43B9}"/>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Oval 61">
              <a:extLst>
                <a:ext uri="{FF2B5EF4-FFF2-40B4-BE49-F238E27FC236}">
                  <a16:creationId xmlns:a16="http://schemas.microsoft.com/office/drawing/2014/main" id="{04DF5BC9-68C1-4599-9064-A16E537994EC}"/>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Oval 62">
              <a:extLst>
                <a:ext uri="{FF2B5EF4-FFF2-40B4-BE49-F238E27FC236}">
                  <a16:creationId xmlns:a16="http://schemas.microsoft.com/office/drawing/2014/main" id="{2E0CCC85-F7CD-488B-8F9B-1657B1E1B614}"/>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Oval 63">
              <a:extLst>
                <a:ext uri="{FF2B5EF4-FFF2-40B4-BE49-F238E27FC236}">
                  <a16:creationId xmlns:a16="http://schemas.microsoft.com/office/drawing/2014/main" id="{FE789EF7-C69E-438D-B273-BF50AE492D28}"/>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8" name="Oval 64">
              <a:extLst>
                <a:ext uri="{FF2B5EF4-FFF2-40B4-BE49-F238E27FC236}">
                  <a16:creationId xmlns:a16="http://schemas.microsoft.com/office/drawing/2014/main" id="{597A871A-81B2-42A3-BB28-D49AB2AC73C8}"/>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9" name="Group 128">
            <a:extLst>
              <a:ext uri="{FF2B5EF4-FFF2-40B4-BE49-F238E27FC236}">
                <a16:creationId xmlns:a16="http://schemas.microsoft.com/office/drawing/2014/main" id="{315B62EA-D74E-46D1-8A9D-9B8D59C848F3}"/>
              </a:ext>
            </a:extLst>
          </p:cNvPr>
          <p:cNvGrpSpPr/>
          <p:nvPr/>
        </p:nvGrpSpPr>
        <p:grpSpPr>
          <a:xfrm>
            <a:off x="3215266" y="1386286"/>
            <a:ext cx="533791" cy="504765"/>
            <a:chOff x="3903471" y="2056738"/>
            <a:chExt cx="692353" cy="654706"/>
          </a:xfrm>
        </p:grpSpPr>
        <p:grpSp>
          <p:nvGrpSpPr>
            <p:cNvPr id="130" name="Group 129">
              <a:extLst>
                <a:ext uri="{FF2B5EF4-FFF2-40B4-BE49-F238E27FC236}">
                  <a16:creationId xmlns:a16="http://schemas.microsoft.com/office/drawing/2014/main" id="{952E6EF7-A2B3-48FA-8528-721EEA542909}"/>
                </a:ext>
              </a:extLst>
            </p:cNvPr>
            <p:cNvGrpSpPr/>
            <p:nvPr/>
          </p:nvGrpSpPr>
          <p:grpSpPr>
            <a:xfrm>
              <a:off x="3903471" y="2580518"/>
              <a:ext cx="692353" cy="130926"/>
              <a:chOff x="3903471" y="2580518"/>
              <a:chExt cx="692353" cy="130926"/>
            </a:xfrm>
          </p:grpSpPr>
          <p:sp>
            <p:nvSpPr>
              <p:cNvPr id="142" name="Rectangle 52">
                <a:extLst>
                  <a:ext uri="{FF2B5EF4-FFF2-40B4-BE49-F238E27FC236}">
                    <a16:creationId xmlns:a16="http://schemas.microsoft.com/office/drawing/2014/main" id="{4590C109-7433-41B1-9530-451F5CE7F345}"/>
                  </a:ext>
                </a:extLst>
              </p:cNvPr>
              <p:cNvSpPr>
                <a:spLocks noChangeArrowheads="1"/>
              </p:cNvSpPr>
              <p:nvPr/>
            </p:nvSpPr>
            <p:spPr bwMode="auto">
              <a:xfrm>
                <a:off x="3903471" y="2580518"/>
                <a:ext cx="692353" cy="13092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3" name="Oval 53">
                <a:extLst>
                  <a:ext uri="{FF2B5EF4-FFF2-40B4-BE49-F238E27FC236}">
                    <a16:creationId xmlns:a16="http://schemas.microsoft.com/office/drawing/2014/main" id="{D5E044EC-98CF-40F2-AA72-48A9BB848E70}"/>
                  </a:ext>
                </a:extLst>
              </p:cNvPr>
              <p:cNvSpPr>
                <a:spLocks noChangeArrowheads="1"/>
              </p:cNvSpPr>
              <p:nvPr/>
            </p:nvSpPr>
            <p:spPr bwMode="auto">
              <a:xfrm>
                <a:off x="3945634"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4" name="Oval 54">
                <a:extLst>
                  <a:ext uri="{FF2B5EF4-FFF2-40B4-BE49-F238E27FC236}">
                    <a16:creationId xmlns:a16="http://schemas.microsoft.com/office/drawing/2014/main" id="{AFF7799D-BC9E-47C2-84B4-0EF3AE8ECAA1}"/>
                  </a:ext>
                </a:extLst>
              </p:cNvPr>
              <p:cNvSpPr>
                <a:spLocks noChangeArrowheads="1"/>
              </p:cNvSpPr>
              <p:nvPr/>
            </p:nvSpPr>
            <p:spPr bwMode="auto">
              <a:xfrm>
                <a:off x="4043273"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5" name="Oval 55">
                <a:extLst>
                  <a:ext uri="{FF2B5EF4-FFF2-40B4-BE49-F238E27FC236}">
                    <a16:creationId xmlns:a16="http://schemas.microsoft.com/office/drawing/2014/main" id="{F95D7425-83D6-474F-AFF0-D0643B3A0260}"/>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grpSp>
        <p:grpSp>
          <p:nvGrpSpPr>
            <p:cNvPr id="131" name="Group 130">
              <a:extLst>
                <a:ext uri="{FF2B5EF4-FFF2-40B4-BE49-F238E27FC236}">
                  <a16:creationId xmlns:a16="http://schemas.microsoft.com/office/drawing/2014/main" id="{42058069-249A-450C-BF3F-C33DBFCAD201}"/>
                </a:ext>
              </a:extLst>
            </p:cNvPr>
            <p:cNvGrpSpPr/>
            <p:nvPr/>
          </p:nvGrpSpPr>
          <p:grpSpPr>
            <a:xfrm>
              <a:off x="4034337" y="2056738"/>
              <a:ext cx="430620" cy="430620"/>
              <a:chOff x="1716088" y="1693863"/>
              <a:chExt cx="279400" cy="279400"/>
            </a:xfrm>
          </p:grpSpPr>
          <p:sp>
            <p:nvSpPr>
              <p:cNvPr id="132" name="Rectangle 26">
                <a:extLst>
                  <a:ext uri="{FF2B5EF4-FFF2-40B4-BE49-F238E27FC236}">
                    <a16:creationId xmlns:a16="http://schemas.microsoft.com/office/drawing/2014/main" id="{2997851B-CB08-4432-ACBB-9F6B1B5C51B8}"/>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3" name="Rectangle 27">
                <a:extLst>
                  <a:ext uri="{FF2B5EF4-FFF2-40B4-BE49-F238E27FC236}">
                    <a16:creationId xmlns:a16="http://schemas.microsoft.com/office/drawing/2014/main" id="{D01661CE-3B1E-4A4A-A74D-77B730DC89EE}"/>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8">
                <a:extLst>
                  <a:ext uri="{FF2B5EF4-FFF2-40B4-BE49-F238E27FC236}">
                    <a16:creationId xmlns:a16="http://schemas.microsoft.com/office/drawing/2014/main" id="{01663987-7FE9-4FF6-A812-6E9E5E2D7086}"/>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Rectangle 29">
                <a:extLst>
                  <a:ext uri="{FF2B5EF4-FFF2-40B4-BE49-F238E27FC236}">
                    <a16:creationId xmlns:a16="http://schemas.microsoft.com/office/drawing/2014/main" id="{D386CF0D-9D23-4C5A-A8AC-B5264B85A5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Rectangle 30">
                <a:extLst>
                  <a:ext uri="{FF2B5EF4-FFF2-40B4-BE49-F238E27FC236}">
                    <a16:creationId xmlns:a16="http://schemas.microsoft.com/office/drawing/2014/main" id="{7CDF534F-964F-49C3-8937-FC6D2D671773}"/>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Rectangle 31">
                <a:extLst>
                  <a:ext uri="{FF2B5EF4-FFF2-40B4-BE49-F238E27FC236}">
                    <a16:creationId xmlns:a16="http://schemas.microsoft.com/office/drawing/2014/main" id="{E30C67BB-788A-451A-BB10-3D19E4C8E8CA}"/>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32">
                <a:extLst>
                  <a:ext uri="{FF2B5EF4-FFF2-40B4-BE49-F238E27FC236}">
                    <a16:creationId xmlns:a16="http://schemas.microsoft.com/office/drawing/2014/main" id="{FEA3EE47-E986-4EDC-AF81-1197101EE360}"/>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33">
                <a:extLst>
                  <a:ext uri="{FF2B5EF4-FFF2-40B4-BE49-F238E27FC236}">
                    <a16:creationId xmlns:a16="http://schemas.microsoft.com/office/drawing/2014/main" id="{C7A6E070-E175-448F-B73E-106D78D0A96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34">
                <a:extLst>
                  <a:ext uri="{FF2B5EF4-FFF2-40B4-BE49-F238E27FC236}">
                    <a16:creationId xmlns:a16="http://schemas.microsoft.com/office/drawing/2014/main" id="{1B9E485C-5A00-4709-B97A-632F8508D720}"/>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35">
                <a:extLst>
                  <a:ext uri="{FF2B5EF4-FFF2-40B4-BE49-F238E27FC236}">
                    <a16:creationId xmlns:a16="http://schemas.microsoft.com/office/drawing/2014/main" id="{A75F7BD9-0715-415C-AFF1-E80A51285347}"/>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46" name="Oval 145">
            <a:extLst>
              <a:ext uri="{FF2B5EF4-FFF2-40B4-BE49-F238E27FC236}">
                <a16:creationId xmlns:a16="http://schemas.microsoft.com/office/drawing/2014/main" id="{B2FC2BEE-AF90-4084-BFBF-8A61350D54FC}"/>
              </a:ext>
            </a:extLst>
          </p:cNvPr>
          <p:cNvSpPr/>
          <p:nvPr/>
        </p:nvSpPr>
        <p:spPr bwMode="auto">
          <a:xfrm>
            <a:off x="3409507"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70FFE919-EB42-4877-B8BC-C8C2FC6CCA2F}"/>
              </a:ext>
            </a:extLst>
          </p:cNvPr>
          <p:cNvCxnSpPr>
            <a:cxnSpLocks/>
          </p:cNvCxnSpPr>
          <p:nvPr/>
        </p:nvCxnSpPr>
        <p:spPr>
          <a:xfrm>
            <a:off x="604565" y="6117568"/>
            <a:ext cx="11227344" cy="0"/>
          </a:xfrm>
          <a:prstGeom prst="straightConnector1">
            <a:avLst/>
          </a:prstGeom>
          <a:noFill/>
          <a:ln w="12700" cap="flat" cmpd="sng" algn="ctr">
            <a:solidFill>
              <a:srgbClr val="3C3C41"/>
            </a:solidFill>
            <a:prstDash val="solid"/>
            <a:round/>
            <a:headEnd type="triangle" w="med" len="med"/>
            <a:tailEnd type="triangle" w="med" len="med"/>
          </a:ln>
          <a:effectLst/>
        </p:spPr>
      </p:cxnSp>
      <p:grpSp>
        <p:nvGrpSpPr>
          <p:cNvPr id="154" name="Group 153">
            <a:extLst>
              <a:ext uri="{FF2B5EF4-FFF2-40B4-BE49-F238E27FC236}">
                <a16:creationId xmlns:a16="http://schemas.microsoft.com/office/drawing/2014/main" id="{C59B969F-2525-4D13-A965-FF6629F7CC0E}"/>
              </a:ext>
            </a:extLst>
          </p:cNvPr>
          <p:cNvGrpSpPr/>
          <p:nvPr/>
        </p:nvGrpSpPr>
        <p:grpSpPr>
          <a:xfrm>
            <a:off x="2081029" y="3473473"/>
            <a:ext cx="1429538" cy="1348757"/>
            <a:chOff x="4149858" y="3191903"/>
            <a:chExt cx="1429538" cy="1348757"/>
          </a:xfrm>
        </p:grpSpPr>
        <p:pic>
          <p:nvPicPr>
            <p:cNvPr id="155" name="Graphic 154">
              <a:extLst>
                <a:ext uri="{FF2B5EF4-FFF2-40B4-BE49-F238E27FC236}">
                  <a16:creationId xmlns:a16="http://schemas.microsoft.com/office/drawing/2014/main" id="{28899A93-E7FB-4879-BF42-CAA1F91E7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949" y="3191903"/>
              <a:ext cx="757821" cy="757821"/>
            </a:xfrm>
            <a:prstGeom prst="rect">
              <a:avLst/>
            </a:prstGeom>
          </p:spPr>
        </p:pic>
        <p:sp>
          <p:nvSpPr>
            <p:cNvPr id="156" name="TextBox 155">
              <a:extLst>
                <a:ext uri="{FF2B5EF4-FFF2-40B4-BE49-F238E27FC236}">
                  <a16:creationId xmlns:a16="http://schemas.microsoft.com/office/drawing/2014/main" id="{65FC5C27-6465-4C9B-8C00-BA126C4D64E5}"/>
                </a:ext>
              </a:extLst>
            </p:cNvPr>
            <p:cNvSpPr txBox="1"/>
            <p:nvPr/>
          </p:nvSpPr>
          <p:spPr>
            <a:xfrm>
              <a:off x="4149858" y="4078995"/>
              <a:ext cx="142953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Kubernetes</a:t>
              </a:r>
            </a:p>
            <a:p>
              <a:r>
                <a:rPr lang="en-US" sz="1200">
                  <a:solidFill>
                    <a:schemeClr val="accent1"/>
                  </a:solidFill>
                </a:rPr>
                <a:t>Service</a:t>
              </a:r>
            </a:p>
          </p:txBody>
        </p:sp>
      </p:grpSp>
      <p:grpSp>
        <p:nvGrpSpPr>
          <p:cNvPr id="157" name="Group 156">
            <a:extLst>
              <a:ext uri="{FF2B5EF4-FFF2-40B4-BE49-F238E27FC236}">
                <a16:creationId xmlns:a16="http://schemas.microsoft.com/office/drawing/2014/main" id="{AE83094D-4BEC-40B0-8423-C05B2086F199}"/>
              </a:ext>
            </a:extLst>
          </p:cNvPr>
          <p:cNvGrpSpPr/>
          <p:nvPr/>
        </p:nvGrpSpPr>
        <p:grpSpPr>
          <a:xfrm>
            <a:off x="188361" y="3496266"/>
            <a:ext cx="1840528" cy="1152017"/>
            <a:chOff x="1277411" y="3191903"/>
            <a:chExt cx="1840528" cy="1152017"/>
          </a:xfrm>
        </p:grpSpPr>
        <p:pic>
          <p:nvPicPr>
            <p:cNvPr id="158" name="Graphic 157">
              <a:extLst>
                <a:ext uri="{FF2B5EF4-FFF2-40B4-BE49-F238E27FC236}">
                  <a16:creationId xmlns:a16="http://schemas.microsoft.com/office/drawing/2014/main" id="{04672A7B-644E-47A3-92D3-3CE2ADB2C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9519" y="3191903"/>
              <a:ext cx="757821" cy="757821"/>
            </a:xfrm>
            <a:prstGeom prst="rect">
              <a:avLst/>
            </a:prstGeom>
          </p:spPr>
        </p:pic>
        <p:sp>
          <p:nvSpPr>
            <p:cNvPr id="159" name="TextBox 158">
              <a:extLst>
                <a:ext uri="{FF2B5EF4-FFF2-40B4-BE49-F238E27FC236}">
                  <a16:creationId xmlns:a16="http://schemas.microsoft.com/office/drawing/2014/main" id="{2F1AD441-EC81-4E6F-8F57-CE7DEAE8600B}"/>
                </a:ext>
              </a:extLst>
            </p:cNvPr>
            <p:cNvSpPr txBox="1"/>
            <p:nvPr/>
          </p:nvSpPr>
          <p:spPr>
            <a:xfrm>
              <a:off x="1277411" y="4066921"/>
              <a:ext cx="1840528" cy="27699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200" kern="0">
                  <a:solidFill>
                    <a:schemeClr val="accent1"/>
                  </a:solidFill>
                  <a:latin typeface="Segoe UI Light"/>
                </a:rPr>
                <a:t>Virtual</a:t>
              </a:r>
              <a:r>
                <a:rPr kumimoji="0" lang="en-US" sz="1200" b="0" i="0" u="none" strike="noStrike" kern="0" cap="none" spc="0" normalizeH="0" baseline="0" noProof="0">
                  <a:ln>
                    <a:noFill/>
                  </a:ln>
                  <a:solidFill>
                    <a:schemeClr val="accent1"/>
                  </a:solidFill>
                  <a:effectLst/>
                  <a:uLnTx/>
                  <a:uFillTx/>
                </a:rPr>
                <a:t> </a:t>
              </a:r>
              <a:r>
                <a:rPr lang="en-US" sz="1200" kern="0">
                  <a:solidFill>
                    <a:schemeClr val="accent1"/>
                  </a:solidFill>
                  <a:latin typeface="Segoe UI Light"/>
                </a:rPr>
                <a:t>Machines </a:t>
              </a:r>
            </a:p>
          </p:txBody>
        </p:sp>
      </p:grpSp>
      <p:grpSp>
        <p:nvGrpSpPr>
          <p:cNvPr id="2" name="Group 1">
            <a:extLst>
              <a:ext uri="{FF2B5EF4-FFF2-40B4-BE49-F238E27FC236}">
                <a16:creationId xmlns:a16="http://schemas.microsoft.com/office/drawing/2014/main" id="{F8C885EA-3B9E-4544-AF01-A4452F7D414A}"/>
              </a:ext>
            </a:extLst>
          </p:cNvPr>
          <p:cNvGrpSpPr/>
          <p:nvPr/>
        </p:nvGrpSpPr>
        <p:grpSpPr>
          <a:xfrm>
            <a:off x="7319876" y="3473473"/>
            <a:ext cx="1840528" cy="1160211"/>
            <a:chOff x="9947510" y="3191903"/>
            <a:chExt cx="1840528" cy="1160211"/>
          </a:xfrm>
        </p:grpSpPr>
        <p:pic>
          <p:nvPicPr>
            <p:cNvPr id="160" name="Graphic 159">
              <a:extLst>
                <a:ext uri="{FF2B5EF4-FFF2-40B4-BE49-F238E27FC236}">
                  <a16:creationId xmlns:a16="http://schemas.microsoft.com/office/drawing/2014/main" id="{5A7BE6BC-B273-42E0-9D15-6540DB6BA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47367" y="3191903"/>
              <a:ext cx="883212" cy="883212"/>
            </a:xfrm>
            <a:prstGeom prst="rect">
              <a:avLst/>
            </a:prstGeom>
          </p:spPr>
        </p:pic>
        <p:sp>
          <p:nvSpPr>
            <p:cNvPr id="161" name="TextBox 160">
              <a:extLst>
                <a:ext uri="{FF2B5EF4-FFF2-40B4-BE49-F238E27FC236}">
                  <a16:creationId xmlns:a16="http://schemas.microsoft.com/office/drawing/2014/main" id="{F6A61BB1-3294-41A2-8867-404754B576F4}"/>
                </a:ext>
              </a:extLst>
            </p:cNvPr>
            <p:cNvSpPr txBox="1"/>
            <p:nvPr/>
          </p:nvSpPr>
          <p:spPr>
            <a:xfrm>
              <a:off x="9947510" y="4075115"/>
              <a:ext cx="1840528" cy="276999"/>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Functions</a:t>
              </a:r>
            </a:p>
          </p:txBody>
        </p:sp>
      </p:grpSp>
      <p:grpSp>
        <p:nvGrpSpPr>
          <p:cNvPr id="12" name="Group 11">
            <a:extLst>
              <a:ext uri="{FF2B5EF4-FFF2-40B4-BE49-F238E27FC236}">
                <a16:creationId xmlns:a16="http://schemas.microsoft.com/office/drawing/2014/main" id="{F9F053E7-33E3-40DC-B508-D9FD64094BF4}"/>
              </a:ext>
            </a:extLst>
          </p:cNvPr>
          <p:cNvGrpSpPr/>
          <p:nvPr/>
        </p:nvGrpSpPr>
        <p:grpSpPr>
          <a:xfrm>
            <a:off x="5750652" y="3465819"/>
            <a:ext cx="1840528" cy="1359492"/>
            <a:chOff x="6968254" y="3161456"/>
            <a:chExt cx="1840528" cy="1359492"/>
          </a:xfrm>
        </p:grpSpPr>
        <p:sp>
          <p:nvSpPr>
            <p:cNvPr id="152" name="TextBox 151">
              <a:extLst>
                <a:ext uri="{FF2B5EF4-FFF2-40B4-BE49-F238E27FC236}">
                  <a16:creationId xmlns:a16="http://schemas.microsoft.com/office/drawing/2014/main" id="{D64D7643-9E11-4363-872B-2DE2170C8EBE}"/>
                </a:ext>
              </a:extLst>
            </p:cNvPr>
            <p:cNvSpPr txBox="1"/>
            <p:nvPr/>
          </p:nvSpPr>
          <p:spPr>
            <a:xfrm>
              <a:off x="6968254" y="4059283"/>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App</a:t>
              </a:r>
            </a:p>
            <a:p>
              <a:r>
                <a:rPr lang="en-US" sz="1200">
                  <a:solidFill>
                    <a:schemeClr val="accent1"/>
                  </a:solidFill>
                </a:rPr>
                <a:t>Service</a:t>
              </a:r>
            </a:p>
          </p:txBody>
        </p:sp>
        <p:pic>
          <p:nvPicPr>
            <p:cNvPr id="9" name="Graphic 8">
              <a:extLst>
                <a:ext uri="{FF2B5EF4-FFF2-40B4-BE49-F238E27FC236}">
                  <a16:creationId xmlns:a16="http://schemas.microsoft.com/office/drawing/2014/main" id="{0F1C99D9-B3C0-4E9C-9C5A-777301BE4D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3971" y="3161456"/>
              <a:ext cx="757820" cy="757820"/>
            </a:xfrm>
            <a:prstGeom prst="rect">
              <a:avLst/>
            </a:prstGeom>
          </p:spPr>
        </p:pic>
      </p:grpSp>
      <p:grpSp>
        <p:nvGrpSpPr>
          <p:cNvPr id="15" name="Group 14">
            <a:extLst>
              <a:ext uri="{FF2B5EF4-FFF2-40B4-BE49-F238E27FC236}">
                <a16:creationId xmlns:a16="http://schemas.microsoft.com/office/drawing/2014/main" id="{9CB883BB-823F-4545-B8F2-C1234D905FA1}"/>
              </a:ext>
            </a:extLst>
          </p:cNvPr>
          <p:cNvGrpSpPr/>
          <p:nvPr/>
        </p:nvGrpSpPr>
        <p:grpSpPr>
          <a:xfrm>
            <a:off x="4897466" y="3495097"/>
            <a:ext cx="1229096" cy="1317784"/>
            <a:chOff x="6031468" y="3190734"/>
            <a:chExt cx="1229096" cy="1317784"/>
          </a:xfrm>
        </p:grpSpPr>
        <p:sp>
          <p:nvSpPr>
            <p:cNvPr id="3" name="TextBox 2">
              <a:extLst>
                <a:ext uri="{FF2B5EF4-FFF2-40B4-BE49-F238E27FC236}">
                  <a16:creationId xmlns:a16="http://schemas.microsoft.com/office/drawing/2014/main" id="{67C47F85-5767-4A2D-B8B9-59AC19A46B15}"/>
                </a:ext>
              </a:extLst>
            </p:cNvPr>
            <p:cNvSpPr txBox="1"/>
            <p:nvPr/>
          </p:nvSpPr>
          <p:spPr>
            <a:xfrm>
              <a:off x="6031468" y="4046853"/>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Spring Apps</a:t>
              </a:r>
            </a:p>
          </p:txBody>
        </p:sp>
        <p:pic>
          <p:nvPicPr>
            <p:cNvPr id="14" name="Graphic 13">
              <a:extLst>
                <a:ext uri="{FF2B5EF4-FFF2-40B4-BE49-F238E27FC236}">
                  <a16:creationId xmlns:a16="http://schemas.microsoft.com/office/drawing/2014/main" id="{1D789953-F86B-4C5E-B835-B3DE9ADD22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7106" y="3190734"/>
              <a:ext cx="757820" cy="757820"/>
            </a:xfrm>
            <a:prstGeom prst="rect">
              <a:avLst/>
            </a:prstGeom>
          </p:spPr>
        </p:pic>
      </p:grpSp>
      <p:sp>
        <p:nvSpPr>
          <p:cNvPr id="162" name="TextBox 161">
            <a:extLst>
              <a:ext uri="{FF2B5EF4-FFF2-40B4-BE49-F238E27FC236}">
                <a16:creationId xmlns:a16="http://schemas.microsoft.com/office/drawing/2014/main" id="{99F50979-992C-4D40-A8E6-D2A9095F0105}"/>
              </a:ext>
            </a:extLst>
          </p:cNvPr>
          <p:cNvSpPr txBox="1"/>
          <p:nvPr/>
        </p:nvSpPr>
        <p:spPr>
          <a:xfrm>
            <a:off x="3426128" y="4360565"/>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Container Apps</a:t>
            </a:r>
          </a:p>
        </p:txBody>
      </p:sp>
      <p:pic>
        <p:nvPicPr>
          <p:cNvPr id="5" name="Picture 2">
            <a:extLst>
              <a:ext uri="{FF2B5EF4-FFF2-40B4-BE49-F238E27FC236}">
                <a16:creationId xmlns:a16="http://schemas.microsoft.com/office/drawing/2014/main" id="{727C6929-7552-4A6B-ADEE-037216CF0E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3851" y="3475503"/>
            <a:ext cx="855663" cy="749358"/>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A96CC9C6-5E9C-417D-9427-8F1D3F15E8D8}"/>
              </a:ext>
            </a:extLst>
          </p:cNvPr>
          <p:cNvSpPr txBox="1"/>
          <p:nvPr/>
        </p:nvSpPr>
        <p:spPr>
          <a:xfrm>
            <a:off x="9815676" y="2171541"/>
            <a:ext cx="1604927"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Low Code</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App and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Platform</a:t>
            </a:r>
          </a:p>
        </p:txBody>
      </p:sp>
      <p:sp>
        <p:nvSpPr>
          <p:cNvPr id="165" name="Oval 164">
            <a:extLst>
              <a:ext uri="{FF2B5EF4-FFF2-40B4-BE49-F238E27FC236}">
                <a16:creationId xmlns:a16="http://schemas.microsoft.com/office/drawing/2014/main" id="{E0091938-3B11-4536-822F-B49A3CC646D2}"/>
              </a:ext>
            </a:extLst>
          </p:cNvPr>
          <p:cNvSpPr/>
          <p:nvPr/>
        </p:nvSpPr>
        <p:spPr bwMode="auto">
          <a:xfrm>
            <a:off x="10545481" y="1983268"/>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9" name="Group 168">
            <a:extLst>
              <a:ext uri="{FF2B5EF4-FFF2-40B4-BE49-F238E27FC236}">
                <a16:creationId xmlns:a16="http://schemas.microsoft.com/office/drawing/2014/main" id="{EF4AE630-F087-4E97-BBCE-9DF5DAB7EA36}"/>
              </a:ext>
            </a:extLst>
          </p:cNvPr>
          <p:cNvGrpSpPr/>
          <p:nvPr/>
        </p:nvGrpSpPr>
        <p:grpSpPr>
          <a:xfrm>
            <a:off x="10183300" y="3473852"/>
            <a:ext cx="1840528" cy="1144822"/>
            <a:chOff x="9947510" y="3191903"/>
            <a:chExt cx="1840528" cy="1144822"/>
          </a:xfrm>
        </p:grpSpPr>
        <p:pic>
          <p:nvPicPr>
            <p:cNvPr id="170" name="Graphic 169">
              <a:extLst>
                <a:ext uri="{FF2B5EF4-FFF2-40B4-BE49-F238E27FC236}">
                  <a16:creationId xmlns:a16="http://schemas.microsoft.com/office/drawing/2014/main" id="{8B005B8A-276D-4E09-8718-05B4B1E36C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447367" y="3191903"/>
              <a:ext cx="883212" cy="883212"/>
            </a:xfrm>
            <a:prstGeom prst="rect">
              <a:avLst/>
            </a:prstGeom>
          </p:spPr>
        </p:pic>
        <p:sp>
          <p:nvSpPr>
            <p:cNvPr id="171" name="TextBox 170">
              <a:extLst>
                <a:ext uri="{FF2B5EF4-FFF2-40B4-BE49-F238E27FC236}">
                  <a16:creationId xmlns:a16="http://schemas.microsoft.com/office/drawing/2014/main" id="{45918763-6F02-4D2B-B91B-4F9758F22A08}"/>
                </a:ext>
              </a:extLst>
            </p:cNvPr>
            <p:cNvSpPr txBox="1"/>
            <p:nvPr/>
          </p:nvSpPr>
          <p:spPr>
            <a:xfrm>
              <a:off x="9947510" y="4075115"/>
              <a:ext cx="1840528" cy="261610"/>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a:solidFill>
                    <a:schemeClr val="accent1"/>
                  </a:solidFill>
                </a:rPr>
                <a:t>Power Apps</a:t>
              </a:r>
            </a:p>
          </p:txBody>
        </p:sp>
      </p:grpSp>
      <p:pic>
        <p:nvPicPr>
          <p:cNvPr id="6" name="Graphic 5" descr="Workflow with solid fill">
            <a:extLst>
              <a:ext uri="{FF2B5EF4-FFF2-40B4-BE49-F238E27FC236}">
                <a16:creationId xmlns:a16="http://schemas.microsoft.com/office/drawing/2014/main" id="{7EBD0566-0252-2FA2-AF12-3DB50B8C8D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99078" y="1271819"/>
            <a:ext cx="638112" cy="638112"/>
          </a:xfrm>
          <a:prstGeom prst="rect">
            <a:avLst/>
          </a:prstGeom>
        </p:spPr>
      </p:pic>
      <p:grpSp>
        <p:nvGrpSpPr>
          <p:cNvPr id="148" name="Group 147">
            <a:extLst>
              <a:ext uri="{FF2B5EF4-FFF2-40B4-BE49-F238E27FC236}">
                <a16:creationId xmlns:a16="http://schemas.microsoft.com/office/drawing/2014/main" id="{BE588569-71A9-37EE-5495-BCC324A28A7B}"/>
              </a:ext>
            </a:extLst>
          </p:cNvPr>
          <p:cNvGrpSpPr/>
          <p:nvPr/>
        </p:nvGrpSpPr>
        <p:grpSpPr>
          <a:xfrm>
            <a:off x="9115535" y="3428716"/>
            <a:ext cx="1840528" cy="1396595"/>
            <a:chOff x="7951364" y="3036511"/>
            <a:chExt cx="1840528" cy="1396595"/>
          </a:xfrm>
        </p:grpSpPr>
        <p:pic>
          <p:nvPicPr>
            <p:cNvPr id="149" name="Graphic 148">
              <a:extLst>
                <a:ext uri="{FF2B5EF4-FFF2-40B4-BE49-F238E27FC236}">
                  <a16:creationId xmlns:a16="http://schemas.microsoft.com/office/drawing/2014/main" id="{523C8155-60C8-B2BD-7B8F-2B4586F0EA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06487" y="3036511"/>
              <a:ext cx="906748" cy="906748"/>
            </a:xfrm>
            <a:prstGeom prst="rect">
              <a:avLst/>
            </a:prstGeom>
          </p:spPr>
        </p:pic>
        <p:sp>
          <p:nvSpPr>
            <p:cNvPr id="150" name="TextBox 149">
              <a:extLst>
                <a:ext uri="{FF2B5EF4-FFF2-40B4-BE49-F238E27FC236}">
                  <a16:creationId xmlns:a16="http://schemas.microsoft.com/office/drawing/2014/main" id="{1567B87C-8D42-54F6-2DC8-529F39A53F86}"/>
                </a:ext>
              </a:extLst>
            </p:cNvPr>
            <p:cNvSpPr txBox="1"/>
            <p:nvPr/>
          </p:nvSpPr>
          <p:spPr>
            <a:xfrm>
              <a:off x="7951364" y="3971441"/>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Logic</a:t>
              </a:r>
            </a:p>
            <a:p>
              <a:r>
                <a:rPr lang="en-US" sz="1200">
                  <a:solidFill>
                    <a:schemeClr val="accent1"/>
                  </a:solidFill>
                </a:rPr>
                <a:t>Apps</a:t>
              </a:r>
            </a:p>
          </p:txBody>
        </p:sp>
      </p:grpSp>
      <p:sp>
        <p:nvSpPr>
          <p:cNvPr id="7" name="Title 6">
            <a:extLst>
              <a:ext uri="{FF2B5EF4-FFF2-40B4-BE49-F238E27FC236}">
                <a16:creationId xmlns:a16="http://schemas.microsoft.com/office/drawing/2014/main" id="{4B93D328-5A9A-0AE3-5D64-F462D97CBF73}"/>
              </a:ext>
            </a:extLst>
          </p:cNvPr>
          <p:cNvSpPr>
            <a:spLocks noGrp="1"/>
          </p:cNvSpPr>
          <p:nvPr>
            <p:ph type="title"/>
          </p:nvPr>
        </p:nvSpPr>
        <p:spPr>
          <a:xfrm>
            <a:off x="588263" y="457200"/>
            <a:ext cx="11018520" cy="553998"/>
          </a:xfrm>
        </p:spPr>
        <p:txBody>
          <a:bodyPr>
            <a:normAutofit fontScale="90000"/>
          </a:bodyPr>
          <a:lstStyle/>
          <a:p>
            <a:r>
              <a:rPr lang="en-US"/>
              <a:t>Application hosting continuum</a:t>
            </a:r>
          </a:p>
        </p:txBody>
      </p:sp>
    </p:spTree>
    <p:extLst>
      <p:ext uri="{BB962C8B-B14F-4D97-AF65-F5344CB8AC3E}">
        <p14:creationId xmlns:p14="http://schemas.microsoft.com/office/powerpoint/2010/main" val="5490360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49299"/>
          </a:xfrm>
        </p:spPr>
        <p:txBody>
          <a:bodyPr vert="horz" wrap="square" lIns="0" tIns="0" rIns="0" bIns="0" rtlCol="0" anchor="t">
            <a:spAutoFit/>
          </a:bodyPr>
          <a:lstStyle/>
          <a:p>
            <a:pPr algn="ctr"/>
            <a:r>
              <a:rPr lang="en-US" sz="1800" dirty="0">
                <a:cs typeface="Segoe UI"/>
              </a:rPr>
              <a:t>Principal Cloud Solution Architect</a:t>
            </a:r>
            <a:endParaRPr lang="en-US" sz="1800" dirty="0"/>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387798"/>
          </a:xfrm>
        </p:spPr>
        <p:txBody>
          <a:bodyPr vert="horz" wrap="square" lIns="0" tIns="0" rIns="0" bIns="0" rtlCol="0" anchor="t">
            <a:spAutoFit/>
          </a:bodyPr>
          <a:lstStyle/>
          <a:p>
            <a:pPr algn="ctr"/>
            <a:r>
              <a:rPr lang="en-US" sz="2800" dirty="0">
                <a:cs typeface="Segoe UI"/>
              </a:rPr>
              <a:t>Adam Hems</a:t>
            </a:r>
            <a:endParaRPr lang="en-US" sz="2800" dirty="0"/>
          </a:p>
        </p:txBody>
      </p:sp>
      <p:sp>
        <p:nvSpPr>
          <p:cNvPr id="21" name="TextBox 20">
            <a:extLst>
              <a:ext uri="{FF2B5EF4-FFF2-40B4-BE49-F238E27FC236}">
                <a16:creationId xmlns:a16="http://schemas.microsoft.com/office/drawing/2014/main" id="{C715A1A4-CD97-472A-896A-2D78E409FCD4}"/>
              </a:ext>
            </a:extLst>
          </p:cNvPr>
          <p:cNvSpPr txBox="1"/>
          <p:nvPr/>
        </p:nvSpPr>
        <p:spPr>
          <a:xfrm>
            <a:off x="6711784" y="4902265"/>
            <a:ext cx="3919084" cy="276999"/>
          </a:xfrm>
          <a:prstGeom prst="rect">
            <a:avLst/>
          </a:prstGeom>
          <a:noFill/>
        </p:spPr>
        <p:txBody>
          <a:bodyPr wrap="square" lIns="0" tIns="0" rIns="0" bIns="0" rtlCol="0" anchor="t">
            <a:spAutoFit/>
          </a:bodyPr>
          <a:lstStyle/>
          <a:p>
            <a:r>
              <a:rPr lang="en-US" sz="1800" dirty="0"/>
              <a:t>adamhems@microsoft.com</a:t>
            </a:r>
            <a:endParaRPr lang="en-US" sz="1800" dirty="0">
              <a:latin typeface="Segoe UI" panose="020B0502040204020203" pitchFamily="34" charset="0"/>
            </a:endParaRPr>
          </a:p>
        </p:txBody>
      </p:sp>
      <p:pic>
        <p:nvPicPr>
          <p:cNvPr id="13" name="Graphic 12">
            <a:extLst>
              <a:ext uri="{FF2B5EF4-FFF2-40B4-BE49-F238E27FC236}">
                <a16:creationId xmlns:a16="http://schemas.microsoft.com/office/drawing/2014/main" id="{F9E0B09C-2D94-4B2E-AACB-1D8466E85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5051" y="5396079"/>
            <a:ext cx="355765" cy="355765"/>
          </a:xfrm>
          <a:prstGeom prst="rect">
            <a:avLst/>
          </a:prstGeom>
        </p:spPr>
      </p:pic>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4849980"/>
            <a:ext cx="393700"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9520" y="5904243"/>
            <a:ext cx="351296" cy="351296"/>
          </a:xfrm>
          <a:prstGeom prst="rect">
            <a:avLst/>
          </a:prstGeom>
        </p:spPr>
      </p:pic>
      <p:sp>
        <p:nvSpPr>
          <p:cNvPr id="24" name="TextBox 23">
            <a:extLst>
              <a:ext uri="{FF2B5EF4-FFF2-40B4-BE49-F238E27FC236}">
                <a16:creationId xmlns:a16="http://schemas.microsoft.com/office/drawing/2014/main" id="{F87043AA-A8C0-4436-A68C-066671263920}"/>
              </a:ext>
            </a:extLst>
          </p:cNvPr>
          <p:cNvSpPr txBox="1"/>
          <p:nvPr/>
        </p:nvSpPr>
        <p:spPr>
          <a:xfrm>
            <a:off x="6594475" y="5382512"/>
            <a:ext cx="4903830" cy="369332"/>
          </a:xfrm>
          <a:prstGeom prst="rect">
            <a:avLst/>
          </a:prstGeom>
          <a:noFill/>
        </p:spPr>
        <p:txBody>
          <a:bodyPr wrap="square" lIns="91440" tIns="45720" rIns="91440" bIns="45720" anchor="t">
            <a:spAutoFit/>
          </a:bodyPr>
          <a:lstStyle/>
          <a:p>
            <a:r>
              <a:rPr lang="en-US" sz="1800" dirty="0"/>
              <a:t>www.linkedin.com/in/adamhems</a:t>
            </a:r>
          </a:p>
        </p:txBody>
      </p:sp>
      <p:sp>
        <p:nvSpPr>
          <p:cNvPr id="28" name="TextBox 27">
            <a:extLst>
              <a:ext uri="{FF2B5EF4-FFF2-40B4-BE49-F238E27FC236}">
                <a16:creationId xmlns:a16="http://schemas.microsoft.com/office/drawing/2014/main" id="{6E5B1544-D3B5-43EE-9BF7-A49B31FDBA1D}"/>
              </a:ext>
            </a:extLst>
          </p:cNvPr>
          <p:cNvSpPr txBox="1"/>
          <p:nvPr/>
        </p:nvSpPr>
        <p:spPr>
          <a:xfrm>
            <a:off x="6594475" y="5895225"/>
            <a:ext cx="3933825" cy="369332"/>
          </a:xfrm>
          <a:prstGeom prst="rect">
            <a:avLst/>
          </a:prstGeom>
          <a:noFill/>
        </p:spPr>
        <p:txBody>
          <a:bodyPr wrap="square" lIns="91440" tIns="45720" rIns="91440" bIns="45720" anchor="t">
            <a:spAutoFit/>
          </a:bodyPr>
          <a:lstStyle/>
          <a:p>
            <a:r>
              <a:rPr lang="en-US" sz="1800" dirty="0"/>
              <a:t>https://github.com/ahems</a:t>
            </a:r>
            <a:endParaRPr lang="en-US" dirty="0"/>
          </a:p>
        </p:txBody>
      </p:sp>
      <p:grpSp>
        <p:nvGrpSpPr>
          <p:cNvPr id="14" name="Group 13">
            <a:extLst>
              <a:ext uri="{FF2B5EF4-FFF2-40B4-BE49-F238E27FC236}">
                <a16:creationId xmlns:a16="http://schemas.microsoft.com/office/drawing/2014/main" id="{CC7A96EB-39AD-469E-94C9-037C57C55498}"/>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0D0AAA5F-13DB-44AB-950E-62B4125CBC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20" name="TextBox 19">
              <a:extLst>
                <a:ext uri="{FF2B5EF4-FFF2-40B4-BE49-F238E27FC236}">
                  <a16:creationId xmlns:a16="http://schemas.microsoft.com/office/drawing/2014/main" id="{27D6AF68-3C66-4417-A72D-2BF935A44264}"/>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dirty="0">
                  <a:solidFill>
                    <a:schemeClr val="accent3"/>
                  </a:solidFill>
                </a:rPr>
                <a:t>Azure Dev Day</a:t>
              </a:r>
            </a:p>
          </p:txBody>
        </p:sp>
      </p:grpSp>
      <p:pic>
        <p:nvPicPr>
          <p:cNvPr id="6" name="Picture 6">
            <a:extLst>
              <a:ext uri="{FF2B5EF4-FFF2-40B4-BE49-F238E27FC236}">
                <a16:creationId xmlns:a16="http://schemas.microsoft.com/office/drawing/2014/main" id="{B270A5D5-3CE2-9C42-A9E6-512B48F6407C}"/>
              </a:ext>
            </a:extLst>
          </p:cNvPr>
          <p:cNvPicPr>
            <a:picLocks noGrp="1" noChangeAspect="1"/>
          </p:cNvPicPr>
          <p:nvPr>
            <p:ph type="pic" sz="quarter" idx="17"/>
          </p:nvPr>
        </p:nvPicPr>
        <p:blipFill>
          <a:blip r:embed="rId10">
            <a:extLst>
              <a:ext uri="{28A0092B-C50C-407E-A947-70E740481C1C}">
                <a14:useLocalDpi xmlns:a14="http://schemas.microsoft.com/office/drawing/2010/main" val="0"/>
              </a:ext>
            </a:extLst>
          </a:blip>
          <a:srcRect l="21875" r="21875"/>
          <a:stretch/>
        </p:blipFill>
        <p:spPr>
          <a:xfrm>
            <a:off x="7580215" y="1778809"/>
            <a:ext cx="1576800" cy="1576800"/>
          </a:xfrm>
        </p:spPr>
      </p:pic>
    </p:spTree>
    <p:extLst>
      <p:ext uri="{BB962C8B-B14F-4D97-AF65-F5344CB8AC3E}">
        <p14:creationId xmlns:p14="http://schemas.microsoft.com/office/powerpoint/2010/main" val="4832613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Web Solutions Lab</a:t>
            </a:r>
          </a:p>
        </p:txBody>
      </p:sp>
      <p:sp>
        <p:nvSpPr>
          <p:cNvPr id="14" name="TextBox 13">
            <a:extLst>
              <a:ext uri="{FF2B5EF4-FFF2-40B4-BE49-F238E27FC236}">
                <a16:creationId xmlns:a16="http://schemas.microsoft.com/office/drawing/2014/main" id="{A7B30B67-3E12-49F9-BB81-1D3DFF9F87EB}"/>
              </a:ext>
            </a:extLst>
          </p:cNvPr>
          <p:cNvSpPr txBox="1"/>
          <p:nvPr/>
        </p:nvSpPr>
        <p:spPr>
          <a:xfrm>
            <a:off x="4383491" y="5885769"/>
            <a:ext cx="7820567" cy="523220"/>
          </a:xfrm>
          <a:prstGeom prst="rect">
            <a:avLst/>
          </a:prstGeom>
          <a:noFill/>
        </p:spPr>
        <p:txBody>
          <a:bodyPr wrap="square">
            <a:spAutoFit/>
          </a:bodyPr>
          <a:lstStyle/>
          <a:p>
            <a:pPr algn="ctr"/>
            <a:r>
              <a:rPr lang="en-US" sz="2800">
                <a:hlinkClick r:id="rId3"/>
              </a:rPr>
              <a:t>aka.ms/azuredevdaylabs/web</a:t>
            </a:r>
            <a:endParaRPr lang="en-US" sz="2800"/>
          </a:p>
        </p:txBody>
      </p:sp>
      <p:grpSp>
        <p:nvGrpSpPr>
          <p:cNvPr id="10" name="Group 9">
            <a:extLst>
              <a:ext uri="{FF2B5EF4-FFF2-40B4-BE49-F238E27FC236}">
                <a16:creationId xmlns:a16="http://schemas.microsoft.com/office/drawing/2014/main" id="{49B34FAA-E9C2-4788-B87E-B012C68F2A5B}"/>
              </a:ext>
            </a:extLst>
          </p:cNvPr>
          <p:cNvGrpSpPr/>
          <p:nvPr/>
        </p:nvGrpSpPr>
        <p:grpSpPr>
          <a:xfrm>
            <a:off x="685918" y="3479569"/>
            <a:ext cx="2986715" cy="3158977"/>
            <a:chOff x="525538" y="1283361"/>
            <a:chExt cx="2986715" cy="3158977"/>
          </a:xfrm>
        </p:grpSpPr>
        <p:pic>
          <p:nvPicPr>
            <p:cNvPr id="11" name="Picture 10" descr="Icon&#10;&#10;Description automatically generated">
              <a:extLst>
                <a:ext uri="{FF2B5EF4-FFF2-40B4-BE49-F238E27FC236}">
                  <a16:creationId xmlns:a16="http://schemas.microsoft.com/office/drawing/2014/main" id="{D66FE61E-479B-4C85-8BB0-CB5168AE3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3" name="TextBox 12">
              <a:extLst>
                <a:ext uri="{FF2B5EF4-FFF2-40B4-BE49-F238E27FC236}">
                  <a16:creationId xmlns:a16="http://schemas.microsoft.com/office/drawing/2014/main" id="{6CC6CDE7-345D-4761-B767-A87755521F50}"/>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a:solidFill>
                    <a:schemeClr val="accent3"/>
                  </a:solidFill>
                </a:rPr>
                <a:t>Azure Dev Day</a:t>
              </a:r>
            </a:p>
          </p:txBody>
        </p:sp>
      </p:grpSp>
      <p:pic>
        <p:nvPicPr>
          <p:cNvPr id="3" name="Graphic 2">
            <a:extLst>
              <a:ext uri="{FF2B5EF4-FFF2-40B4-BE49-F238E27FC236}">
                <a16:creationId xmlns:a16="http://schemas.microsoft.com/office/drawing/2014/main" id="{B6CCC26B-416A-3E62-EE84-1205467201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2703" y="651019"/>
            <a:ext cx="1586339" cy="1586339"/>
          </a:xfrm>
          <a:prstGeom prst="rect">
            <a:avLst/>
          </a:prstGeom>
        </p:spPr>
      </p:pic>
      <p:sp>
        <p:nvSpPr>
          <p:cNvPr id="4" name="TextBox 3">
            <a:extLst>
              <a:ext uri="{FF2B5EF4-FFF2-40B4-BE49-F238E27FC236}">
                <a16:creationId xmlns:a16="http://schemas.microsoft.com/office/drawing/2014/main" id="{CD03B4A8-B057-63EC-C294-B83FD04F3550}"/>
              </a:ext>
            </a:extLst>
          </p:cNvPr>
          <p:cNvSpPr txBox="1"/>
          <p:nvPr/>
        </p:nvSpPr>
        <p:spPr>
          <a:xfrm>
            <a:off x="7261217" y="276873"/>
            <a:ext cx="2065117" cy="307777"/>
          </a:xfrm>
          <a:prstGeom prst="rect">
            <a:avLst/>
          </a:prstGeom>
          <a:noFill/>
        </p:spPr>
        <p:txBody>
          <a:bodyPr wrap="none" lIns="0" tIns="0" rIns="0" bIns="0" rtlCol="0">
            <a:spAutoFit/>
          </a:bodyPr>
          <a:lstStyle/>
          <a:p>
            <a:pPr algn="l"/>
            <a:r>
              <a:rPr lang="en-US" sz="2000"/>
              <a:t>Azure App Service</a:t>
            </a:r>
          </a:p>
        </p:txBody>
      </p:sp>
      <p:pic>
        <p:nvPicPr>
          <p:cNvPr id="5" name="Graphic 4">
            <a:extLst>
              <a:ext uri="{FF2B5EF4-FFF2-40B4-BE49-F238E27FC236}">
                <a16:creationId xmlns:a16="http://schemas.microsoft.com/office/drawing/2014/main" id="{F652CC5B-AAC4-2C7D-872A-29A3650263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374" y="3164222"/>
            <a:ext cx="1682995" cy="1682995"/>
          </a:xfrm>
          <a:prstGeom prst="rect">
            <a:avLst/>
          </a:prstGeom>
        </p:spPr>
      </p:pic>
      <p:sp>
        <p:nvSpPr>
          <p:cNvPr id="6" name="TextBox 5">
            <a:extLst>
              <a:ext uri="{FF2B5EF4-FFF2-40B4-BE49-F238E27FC236}">
                <a16:creationId xmlns:a16="http://schemas.microsoft.com/office/drawing/2014/main" id="{B3F6DBEE-0D7D-6FA1-3398-96AD428F4096}"/>
              </a:ext>
            </a:extLst>
          </p:cNvPr>
          <p:cNvSpPr txBox="1"/>
          <p:nvPr/>
        </p:nvSpPr>
        <p:spPr>
          <a:xfrm>
            <a:off x="7261217" y="4847217"/>
            <a:ext cx="2285497" cy="307777"/>
          </a:xfrm>
          <a:prstGeom prst="rect">
            <a:avLst/>
          </a:prstGeom>
          <a:noFill/>
        </p:spPr>
        <p:txBody>
          <a:bodyPr wrap="none" lIns="0" tIns="0" rIns="0" bIns="0" rtlCol="0">
            <a:spAutoFit/>
          </a:bodyPr>
          <a:lstStyle/>
          <a:p>
            <a:pPr algn="l"/>
            <a:r>
              <a:rPr lang="en-US" sz="2000"/>
              <a:t>Azure SQL Database</a:t>
            </a:r>
          </a:p>
        </p:txBody>
      </p:sp>
      <p:cxnSp>
        <p:nvCxnSpPr>
          <p:cNvPr id="25" name="Straight Arrow Connector 24">
            <a:extLst>
              <a:ext uri="{FF2B5EF4-FFF2-40B4-BE49-F238E27FC236}">
                <a16:creationId xmlns:a16="http://schemas.microsoft.com/office/drawing/2014/main" id="{492EAAB7-9D94-B7D1-0C85-DEC7606273BC}"/>
              </a:ext>
            </a:extLst>
          </p:cNvPr>
          <p:cNvCxnSpPr>
            <a:cxnSpLocks/>
            <a:stCxn id="3" idx="2"/>
            <a:endCxn id="5" idx="0"/>
          </p:cNvCxnSpPr>
          <p:nvPr/>
        </p:nvCxnSpPr>
        <p:spPr>
          <a:xfrm flipH="1">
            <a:off x="8215872" y="2237358"/>
            <a:ext cx="1" cy="926864"/>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6241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ACA87-2AB8-40B8-8CF5-D216C503DC4D}"/>
              </a:ext>
            </a:extLst>
          </p:cNvPr>
          <p:cNvSpPr>
            <a:spLocks noGrp="1"/>
          </p:cNvSpPr>
          <p:nvPr>
            <p:ph type="body" sz="quarter" idx="12"/>
          </p:nvPr>
        </p:nvSpPr>
        <p:spPr/>
        <p:txBody>
          <a:bodyPr/>
          <a:lstStyle/>
          <a:p>
            <a:r>
              <a:rPr lang="en-US" dirty="0"/>
              <a:t>Building highly-scalable, event-driven applications.</a:t>
            </a:r>
          </a:p>
          <a:p>
            <a:endParaRPr lang="en-US" dirty="0"/>
          </a:p>
        </p:txBody>
      </p:sp>
      <p:sp>
        <p:nvSpPr>
          <p:cNvPr id="3" name="Title 2">
            <a:extLst>
              <a:ext uri="{FF2B5EF4-FFF2-40B4-BE49-F238E27FC236}">
                <a16:creationId xmlns:a16="http://schemas.microsoft.com/office/drawing/2014/main" id="{7B010107-AE43-4B0E-8B77-35CA1F00643D}"/>
              </a:ext>
            </a:extLst>
          </p:cNvPr>
          <p:cNvSpPr>
            <a:spLocks noGrp="1"/>
          </p:cNvSpPr>
          <p:nvPr>
            <p:ph type="title"/>
          </p:nvPr>
        </p:nvSpPr>
        <p:spPr/>
        <p:txBody>
          <a:bodyPr/>
          <a:lstStyle/>
          <a:p>
            <a:r>
              <a:rPr lang="en-US" dirty="0"/>
              <a:t>Serverless Solutions</a:t>
            </a:r>
          </a:p>
        </p:txBody>
      </p:sp>
      <p:pic>
        <p:nvPicPr>
          <p:cNvPr id="5" name="Graphic 4">
            <a:extLst>
              <a:ext uri="{FF2B5EF4-FFF2-40B4-BE49-F238E27FC236}">
                <a16:creationId xmlns:a16="http://schemas.microsoft.com/office/drawing/2014/main" id="{9D2FB5B7-E6A9-460E-97AC-AE08DAABD2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3069" y="2852149"/>
            <a:ext cx="3001609" cy="3001609"/>
          </a:xfrm>
          <a:prstGeom prst="rect">
            <a:avLst/>
          </a:prstGeom>
        </p:spPr>
      </p:pic>
    </p:spTree>
    <p:extLst>
      <p:ext uri="{BB962C8B-B14F-4D97-AF65-F5344CB8AC3E}">
        <p14:creationId xmlns:p14="http://schemas.microsoft.com/office/powerpoint/2010/main" val="23816792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88F3EFB6-1AB0-4C14-806D-2EA5F7191BFE}"/>
              </a:ext>
            </a:extLst>
          </p:cNvPr>
          <p:cNvSpPr/>
          <p:nvPr/>
        </p:nvSpPr>
        <p:spPr>
          <a:xfrm>
            <a:off x="413719" y="5656797"/>
            <a:ext cx="11600451" cy="921542"/>
          </a:xfrm>
          <a:prstGeom prst="rect">
            <a:avLst/>
          </a:prstGeom>
          <a:solidFill>
            <a:srgbClr val="D9D9D9"/>
          </a:solidFill>
          <a:ln w="1079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A3344C6C-23CE-4CE2-89DD-55FEC2AFBEDB}"/>
              </a:ext>
            </a:extLst>
          </p:cNvPr>
          <p:cNvSpPr txBox="1"/>
          <p:nvPr/>
        </p:nvSpPr>
        <p:spPr>
          <a:xfrm>
            <a:off x="2578710" y="2171162"/>
            <a:ext cx="1806905" cy="707886"/>
          </a:xfrm>
          <a:prstGeom prst="rect">
            <a:avLst/>
          </a:prstGeom>
          <a:noFill/>
        </p:spPr>
        <p:txBody>
          <a:bodyPr wrap="none" lIns="91440" tIns="45720" rIns="91440" bIns="4572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CaaS</a:t>
            </a:r>
            <a:endParaRPr kumimoji="0" lang="en-US" sz="1800" b="0" i="0" u="none" strike="noStrike" kern="0" cap="none" spc="0" normalizeH="0" baseline="0" noProof="0" dirty="0">
              <a:ln>
                <a:noFill/>
              </a:ln>
              <a:solidFill>
                <a:srgbClr val="000000"/>
              </a:solidFill>
              <a:effectLst/>
              <a:uLnTx/>
              <a:uFillTx/>
              <a:latin typeface="Segoe UI Light"/>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Container Orchestration</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Platform</a:t>
            </a:r>
          </a:p>
        </p:txBody>
      </p:sp>
      <p:cxnSp>
        <p:nvCxnSpPr>
          <p:cNvPr id="87" name="Straight Arrow Connector 86">
            <a:extLst>
              <a:ext uri="{FF2B5EF4-FFF2-40B4-BE49-F238E27FC236}">
                <a16:creationId xmlns:a16="http://schemas.microsoft.com/office/drawing/2014/main" id="{53C6694F-1F50-40AF-906B-78FAE17A9816}"/>
              </a:ext>
            </a:extLst>
          </p:cNvPr>
          <p:cNvCxnSpPr>
            <a:cxnSpLocks/>
          </p:cNvCxnSpPr>
          <p:nvPr/>
        </p:nvCxnSpPr>
        <p:spPr>
          <a:xfrm>
            <a:off x="413719" y="2059070"/>
            <a:ext cx="11342853" cy="0"/>
          </a:xfrm>
          <a:prstGeom prst="straightConnector1">
            <a:avLst/>
          </a:prstGeom>
          <a:noFill/>
          <a:ln w="19050" cap="flat" cmpd="sng" algn="ctr">
            <a:solidFill>
              <a:sysClr val="windowText" lastClr="000000"/>
            </a:solidFill>
            <a:prstDash val="solid"/>
            <a:round/>
            <a:headEnd type="triangle" w="med" len="med"/>
            <a:tailEnd type="triangle" w="med" len="med"/>
          </a:ln>
          <a:effectLst/>
        </p:spPr>
      </p:cxnSp>
      <p:sp>
        <p:nvSpPr>
          <p:cNvPr id="88" name="TextBox 87">
            <a:extLst>
              <a:ext uri="{FF2B5EF4-FFF2-40B4-BE49-F238E27FC236}">
                <a16:creationId xmlns:a16="http://schemas.microsoft.com/office/drawing/2014/main" id="{8BC0F4DA-A5B4-44AE-A431-FDDD3D5EA564}"/>
              </a:ext>
            </a:extLst>
          </p:cNvPr>
          <p:cNvSpPr txBox="1"/>
          <p:nvPr/>
        </p:nvSpPr>
        <p:spPr>
          <a:xfrm>
            <a:off x="5297499" y="2171162"/>
            <a:ext cx="1572866" cy="523220"/>
          </a:xfrm>
          <a:prstGeom prst="rect">
            <a:avLst/>
          </a:prstGeom>
          <a:noFill/>
        </p:spPr>
        <p:txBody>
          <a:bodyPr wrap="none" lIns="91440" tIns="45720" rIns="91440" bIns="4572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PaaS</a:t>
            </a:r>
            <a:endParaRPr kumimoji="0" lang="en-US" sz="1800" b="0" i="0" u="none" strike="noStrike" kern="0" cap="none" spc="0" normalizeH="0" baseline="0" noProof="0" dirty="0">
              <a:ln>
                <a:noFill/>
              </a:ln>
              <a:solidFill>
                <a:srgbClr val="000000"/>
              </a:solidFill>
              <a:effectLst/>
              <a:uLnTx/>
              <a:uFillTx/>
              <a:latin typeface="Segoe UI Light"/>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Application Platform</a:t>
            </a:r>
          </a:p>
        </p:txBody>
      </p:sp>
      <p:sp>
        <p:nvSpPr>
          <p:cNvPr id="89" name="TextBox 88">
            <a:extLst>
              <a:ext uri="{FF2B5EF4-FFF2-40B4-BE49-F238E27FC236}">
                <a16:creationId xmlns:a16="http://schemas.microsoft.com/office/drawing/2014/main" id="{5544E1E3-00A3-45A9-8AA4-DBB43A306C6C}"/>
              </a:ext>
            </a:extLst>
          </p:cNvPr>
          <p:cNvSpPr txBox="1"/>
          <p:nvPr/>
        </p:nvSpPr>
        <p:spPr>
          <a:xfrm>
            <a:off x="7584318" y="2171162"/>
            <a:ext cx="1398139" cy="523220"/>
          </a:xfrm>
          <a:prstGeom prst="rect">
            <a:avLst/>
          </a:prstGeom>
          <a:noFill/>
        </p:spPr>
        <p:txBody>
          <a:bodyPr wrap="none" lIns="91440" tIns="45720" rIns="91440" bIns="4572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FaaS</a:t>
            </a:r>
            <a:endParaRPr kumimoji="0" lang="en-US" sz="1800" b="0" i="0" u="none" strike="noStrike" kern="0" cap="none" spc="0" normalizeH="0" baseline="0" noProof="0" dirty="0">
              <a:ln>
                <a:noFill/>
              </a:ln>
              <a:solidFill>
                <a:srgbClr val="000000"/>
              </a:solidFill>
              <a:effectLst/>
              <a:uLnTx/>
              <a:uFillTx/>
              <a:latin typeface="Segoe UI Light"/>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Serverless Platform</a:t>
            </a:r>
          </a:p>
        </p:txBody>
      </p:sp>
      <p:sp>
        <p:nvSpPr>
          <p:cNvPr id="90" name="TextBox 89">
            <a:extLst>
              <a:ext uri="{FF2B5EF4-FFF2-40B4-BE49-F238E27FC236}">
                <a16:creationId xmlns:a16="http://schemas.microsoft.com/office/drawing/2014/main" id="{FE63B5B5-F12C-4EC8-A1A5-EC0A1EA4485E}"/>
              </a:ext>
            </a:extLst>
          </p:cNvPr>
          <p:cNvSpPr txBox="1"/>
          <p:nvPr/>
        </p:nvSpPr>
        <p:spPr>
          <a:xfrm>
            <a:off x="326011" y="2171162"/>
            <a:ext cx="1713931" cy="523220"/>
          </a:xfrm>
          <a:prstGeom prst="rect">
            <a:avLst/>
          </a:prstGeom>
          <a:noFill/>
        </p:spPr>
        <p:txBody>
          <a:bodyPr wrap="none" lIns="91440" tIns="45720" rIns="91440" bIns="4572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IaaS</a:t>
            </a:r>
            <a:endParaRPr kumimoji="0" lang="en-US" sz="2400" b="0" i="0" u="none" strike="noStrike" kern="0" cap="none" spc="0" normalizeH="0" baseline="0" noProof="0" dirty="0">
              <a:ln>
                <a:noFill/>
              </a:ln>
              <a:solidFill>
                <a:srgbClr val="000000"/>
              </a:solidFill>
              <a:effectLst/>
              <a:uLnTx/>
              <a:uFillTx/>
              <a:latin typeface="Segoe UI Light"/>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Infrastructure Platform</a:t>
            </a:r>
            <a:endParaRPr kumimoji="0" lang="en-US" sz="1400" b="0" i="0" u="none" strike="noStrike" kern="0" cap="none" spc="0" normalizeH="0" baseline="0" noProof="0" dirty="0">
              <a:ln>
                <a:noFill/>
              </a:ln>
              <a:solidFill>
                <a:srgbClr val="000000"/>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6D6992C5-2183-49F3-88A4-A19A8C872730}"/>
              </a:ext>
            </a:extLst>
          </p:cNvPr>
          <p:cNvSpPr txBox="1"/>
          <p:nvPr/>
        </p:nvSpPr>
        <p:spPr>
          <a:xfrm>
            <a:off x="538289" y="5754807"/>
            <a:ext cx="2608406" cy="261610"/>
          </a:xfrm>
          <a:prstGeom prst="rect">
            <a:avLst/>
          </a:prstGeom>
          <a:noFill/>
        </p:spPr>
        <p:txBody>
          <a:bodyPr wrap="none" lIns="91440" tIns="45720" rIns="91440" bIns="45720"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ea typeface="+mn-ea"/>
                <a:cs typeface="+mn-cs"/>
              </a:rPr>
              <a:t>More Control </a:t>
            </a:r>
            <a:r>
              <a:rPr kumimoji="0" lang="en-US" sz="1050" b="0" i="0" u="none" strike="noStrike" kern="0" cap="none" spc="0" normalizeH="0" baseline="0" noProof="0" dirty="0">
                <a:ln>
                  <a:noFill/>
                </a:ln>
                <a:solidFill>
                  <a:srgbClr val="75757A"/>
                </a:solidFill>
                <a:effectLst/>
                <a:uLnTx/>
                <a:uFillTx/>
                <a:latin typeface="Segoe UI"/>
                <a:ea typeface="+mn-ea"/>
                <a:cs typeface="+mn-cs"/>
              </a:rPr>
              <a:t>of execution environment</a:t>
            </a:r>
          </a:p>
        </p:txBody>
      </p:sp>
      <p:sp>
        <p:nvSpPr>
          <p:cNvPr id="92" name="TextBox 91">
            <a:extLst>
              <a:ext uri="{FF2B5EF4-FFF2-40B4-BE49-F238E27FC236}">
                <a16:creationId xmlns:a16="http://schemas.microsoft.com/office/drawing/2014/main" id="{12468891-B1D2-4ABF-B794-E7C2C3D6EAF4}"/>
              </a:ext>
            </a:extLst>
          </p:cNvPr>
          <p:cNvSpPr txBox="1"/>
          <p:nvPr/>
        </p:nvSpPr>
        <p:spPr>
          <a:xfrm>
            <a:off x="538289" y="6219614"/>
            <a:ext cx="2529860" cy="261610"/>
          </a:xfrm>
          <a:prstGeom prst="rect">
            <a:avLst/>
          </a:prstGeom>
          <a:noFill/>
        </p:spPr>
        <p:txBody>
          <a:bodyPr wrap="none" lIns="91440" tIns="45720" rIns="91440" bIns="45720"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ea typeface="+mn-ea"/>
                <a:cs typeface="+mn-cs"/>
              </a:rPr>
              <a:t>Less Agile </a:t>
            </a:r>
            <a:r>
              <a:rPr kumimoji="0" lang="en-US" sz="1050" b="0" i="0" u="none" strike="noStrike" kern="0" cap="none" spc="0" normalizeH="0" baseline="0" noProof="0" dirty="0">
                <a:ln>
                  <a:noFill/>
                </a:ln>
                <a:solidFill>
                  <a:srgbClr val="75757A"/>
                </a:solidFill>
                <a:effectLst/>
                <a:uLnTx/>
                <a:uFillTx/>
                <a:latin typeface="Segoe UI"/>
                <a:ea typeface="+mn-ea"/>
                <a:cs typeface="+mn-cs"/>
              </a:rPr>
              <a:t>development &amp; deployment</a:t>
            </a:r>
          </a:p>
        </p:txBody>
      </p:sp>
      <p:sp>
        <p:nvSpPr>
          <p:cNvPr id="93" name="TextBox 92">
            <a:extLst>
              <a:ext uri="{FF2B5EF4-FFF2-40B4-BE49-F238E27FC236}">
                <a16:creationId xmlns:a16="http://schemas.microsoft.com/office/drawing/2014/main" id="{140F5716-4DFA-4DA3-98A1-8995FCC1E7B7}"/>
              </a:ext>
            </a:extLst>
          </p:cNvPr>
          <p:cNvSpPr txBox="1"/>
          <p:nvPr/>
        </p:nvSpPr>
        <p:spPr>
          <a:xfrm>
            <a:off x="9355055" y="5754807"/>
            <a:ext cx="2531462" cy="261610"/>
          </a:xfrm>
          <a:prstGeom prst="rect">
            <a:avLst/>
          </a:prstGeom>
          <a:noFill/>
        </p:spPr>
        <p:txBody>
          <a:bodyPr wrap="none" lIns="91440" tIns="45720" rIns="91440" bIns="45720" rtlCol="0">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ea typeface="+mn-ea"/>
                <a:cs typeface="+mn-cs"/>
              </a:rPr>
              <a:t>Less Control </a:t>
            </a:r>
            <a:r>
              <a:rPr kumimoji="0" lang="en-US" sz="1050" b="0" i="0" u="none" strike="noStrike" kern="0" cap="none" spc="0" normalizeH="0" baseline="0" noProof="0" dirty="0">
                <a:ln>
                  <a:noFill/>
                </a:ln>
                <a:solidFill>
                  <a:srgbClr val="75757A"/>
                </a:solidFill>
                <a:effectLst/>
                <a:uLnTx/>
                <a:uFillTx/>
                <a:latin typeface="Segoe UI"/>
                <a:ea typeface="+mn-ea"/>
                <a:cs typeface="+mn-cs"/>
              </a:rPr>
              <a:t>of execution environment</a:t>
            </a:r>
          </a:p>
        </p:txBody>
      </p:sp>
      <p:sp>
        <p:nvSpPr>
          <p:cNvPr id="94" name="TextBox 93">
            <a:extLst>
              <a:ext uri="{FF2B5EF4-FFF2-40B4-BE49-F238E27FC236}">
                <a16:creationId xmlns:a16="http://schemas.microsoft.com/office/drawing/2014/main" id="{26B8F425-9AA4-4383-9ED5-3A91B7D917CB}"/>
              </a:ext>
            </a:extLst>
          </p:cNvPr>
          <p:cNvSpPr txBox="1"/>
          <p:nvPr/>
        </p:nvSpPr>
        <p:spPr>
          <a:xfrm>
            <a:off x="9279713" y="6219614"/>
            <a:ext cx="2606804" cy="261610"/>
          </a:xfrm>
          <a:prstGeom prst="rect">
            <a:avLst/>
          </a:prstGeom>
          <a:noFill/>
        </p:spPr>
        <p:txBody>
          <a:bodyPr wrap="none" lIns="91440" tIns="45720" rIns="91440" bIns="45720" rtlCol="0">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ea typeface="+mn-ea"/>
                <a:cs typeface="+mn-cs"/>
              </a:rPr>
              <a:t>More Agile </a:t>
            </a:r>
            <a:r>
              <a:rPr kumimoji="0" lang="en-US" sz="1050" b="0" i="0" u="none" strike="noStrike" kern="0" cap="none" spc="0" normalizeH="0" baseline="0" noProof="0" dirty="0">
                <a:ln>
                  <a:noFill/>
                </a:ln>
                <a:solidFill>
                  <a:srgbClr val="75757A"/>
                </a:solidFill>
                <a:effectLst/>
                <a:uLnTx/>
                <a:uFillTx/>
                <a:latin typeface="Segoe UI"/>
                <a:ea typeface="+mn-ea"/>
                <a:cs typeface="+mn-cs"/>
              </a:rPr>
              <a:t>development &amp; deployment</a:t>
            </a:r>
          </a:p>
        </p:txBody>
      </p:sp>
      <p:sp>
        <p:nvSpPr>
          <p:cNvPr id="95" name="Oval 94">
            <a:extLst>
              <a:ext uri="{FF2B5EF4-FFF2-40B4-BE49-F238E27FC236}">
                <a16:creationId xmlns:a16="http://schemas.microsoft.com/office/drawing/2014/main" id="{4CC2C48E-4852-4D98-9329-C555912A968B}"/>
              </a:ext>
            </a:extLst>
          </p:cNvPr>
          <p:cNvSpPr/>
          <p:nvPr/>
        </p:nvSpPr>
        <p:spPr bwMode="auto">
          <a:xfrm>
            <a:off x="1110324"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873DC0D1-64ED-4695-A9C5-CA984B4B4D16}"/>
              </a:ext>
            </a:extLst>
          </p:cNvPr>
          <p:cNvSpPr/>
          <p:nvPr/>
        </p:nvSpPr>
        <p:spPr bwMode="auto">
          <a:xfrm>
            <a:off x="6011279"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A42AF060-2564-4F5A-97FB-4D8948FD7BAE}"/>
              </a:ext>
            </a:extLst>
          </p:cNvPr>
          <p:cNvSpPr/>
          <p:nvPr/>
        </p:nvSpPr>
        <p:spPr bwMode="auto">
          <a:xfrm>
            <a:off x="8210735"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475298B2-ED26-4C1F-A6E7-F4D4DE1EE6FD}"/>
              </a:ext>
            </a:extLst>
          </p:cNvPr>
          <p:cNvGrpSpPr/>
          <p:nvPr/>
        </p:nvGrpSpPr>
        <p:grpSpPr>
          <a:xfrm>
            <a:off x="5832289" y="1325815"/>
            <a:ext cx="488776" cy="561510"/>
            <a:chOff x="6949749" y="1942799"/>
            <a:chExt cx="770280" cy="884908"/>
          </a:xfrm>
        </p:grpSpPr>
        <p:sp>
          <p:nvSpPr>
            <p:cNvPr id="99" name="Hexagon 98">
              <a:extLst>
                <a:ext uri="{FF2B5EF4-FFF2-40B4-BE49-F238E27FC236}">
                  <a16:creationId xmlns:a16="http://schemas.microsoft.com/office/drawing/2014/main" id="{AC03242A-C668-4B10-84DB-5FA14BF94D15}"/>
                </a:ext>
              </a:extLst>
            </p:cNvPr>
            <p:cNvSpPr/>
            <p:nvPr/>
          </p:nvSpPr>
          <p:spPr>
            <a:xfrm rot="5400000">
              <a:off x="6935208" y="2083080"/>
              <a:ext cx="799786" cy="689468"/>
            </a:xfrm>
            <a:prstGeom prst="hexagon">
              <a:avLst>
                <a:gd name="adj" fmla="val 31710"/>
                <a:gd name="vf" fmla="val 115470"/>
              </a:avLst>
            </a:prstGeom>
            <a:solidFill>
              <a:srgbClr val="50E6FF"/>
            </a:solidFill>
            <a:ln w="1905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0" name="Freeform 17">
              <a:extLst>
                <a:ext uri="{FF2B5EF4-FFF2-40B4-BE49-F238E27FC236}">
                  <a16:creationId xmlns:a16="http://schemas.microsoft.com/office/drawing/2014/main" id="{3DC3E1BD-3D3E-41F4-871F-C4722988F488}"/>
                </a:ext>
              </a:extLst>
            </p:cNvPr>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18">
              <a:extLst>
                <a:ext uri="{FF2B5EF4-FFF2-40B4-BE49-F238E27FC236}">
                  <a16:creationId xmlns:a16="http://schemas.microsoft.com/office/drawing/2014/main" id="{AC24FF10-F372-41CA-A8BC-10A7360EFC1D}"/>
                </a:ext>
              </a:extLst>
            </p:cNvPr>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Line 19">
              <a:extLst>
                <a:ext uri="{FF2B5EF4-FFF2-40B4-BE49-F238E27FC236}">
                  <a16:creationId xmlns:a16="http://schemas.microsoft.com/office/drawing/2014/main" id="{188ECFEC-2593-4F3F-9DF4-B974818B029F}"/>
                </a:ext>
              </a:extLst>
            </p:cNvPr>
            <p:cNvSpPr>
              <a:spLocks noChangeShapeType="1"/>
            </p:cNvSpPr>
            <p:nvPr/>
          </p:nvSpPr>
          <p:spPr bwMode="auto">
            <a:xfrm>
              <a:off x="7553245"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20">
              <a:extLst>
                <a:ext uri="{FF2B5EF4-FFF2-40B4-BE49-F238E27FC236}">
                  <a16:creationId xmlns:a16="http://schemas.microsoft.com/office/drawing/2014/main" id="{45A26259-B3F7-4366-B344-05E2A89DEE12}"/>
                </a:ext>
              </a:extLst>
            </p:cNvPr>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21">
              <a:extLst>
                <a:ext uri="{FF2B5EF4-FFF2-40B4-BE49-F238E27FC236}">
                  <a16:creationId xmlns:a16="http://schemas.microsoft.com/office/drawing/2014/main" id="{E9684A53-4D21-471B-B70E-0E349D952889}"/>
                </a:ext>
              </a:extLst>
            </p:cNvPr>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5" name="Line 22">
              <a:extLst>
                <a:ext uri="{FF2B5EF4-FFF2-40B4-BE49-F238E27FC236}">
                  <a16:creationId xmlns:a16="http://schemas.microsoft.com/office/drawing/2014/main" id="{671A1A67-16D1-4A9F-92C3-FC090DD1628A}"/>
                </a:ext>
              </a:extLst>
            </p:cNvPr>
            <p:cNvSpPr>
              <a:spLocks noChangeShapeType="1"/>
            </p:cNvSpPr>
            <p:nvPr/>
          </p:nvSpPr>
          <p:spPr bwMode="auto">
            <a:xfrm>
              <a:off x="7116533"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6" name="Freeform 24">
              <a:extLst>
                <a:ext uri="{FF2B5EF4-FFF2-40B4-BE49-F238E27FC236}">
                  <a16:creationId xmlns:a16="http://schemas.microsoft.com/office/drawing/2014/main" id="{771427C2-A159-49B6-A272-7F4EFA131F07}"/>
                </a:ext>
              </a:extLst>
            </p:cNvPr>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7" name="Freeform 25">
              <a:extLst>
                <a:ext uri="{FF2B5EF4-FFF2-40B4-BE49-F238E27FC236}">
                  <a16:creationId xmlns:a16="http://schemas.microsoft.com/office/drawing/2014/main" id="{4B76C8A3-3560-4FA5-AB56-59073C5CE464}"/>
                </a:ext>
              </a:extLst>
            </p:cNvPr>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8" name="Line 26">
              <a:extLst>
                <a:ext uri="{FF2B5EF4-FFF2-40B4-BE49-F238E27FC236}">
                  <a16:creationId xmlns:a16="http://schemas.microsoft.com/office/drawing/2014/main" id="{6238B8E7-A844-45DE-A61D-218DB9EB6F30}"/>
                </a:ext>
              </a:extLst>
            </p:cNvPr>
            <p:cNvSpPr>
              <a:spLocks noChangeShapeType="1"/>
            </p:cNvSpPr>
            <p:nvPr/>
          </p:nvSpPr>
          <p:spPr bwMode="auto">
            <a:xfrm>
              <a:off x="7335986" y="2138112"/>
              <a:ext cx="0" cy="190924"/>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09" name="Group 387">
            <a:extLst>
              <a:ext uri="{FF2B5EF4-FFF2-40B4-BE49-F238E27FC236}">
                <a16:creationId xmlns:a16="http://schemas.microsoft.com/office/drawing/2014/main" id="{960F246F-909D-4ED8-8012-F34FC4A35F15}"/>
              </a:ext>
            </a:extLst>
          </p:cNvPr>
          <p:cNvGrpSpPr>
            <a:grpSpLocks noChangeAspect="1"/>
          </p:cNvGrpSpPr>
          <p:nvPr/>
        </p:nvGrpSpPr>
        <p:grpSpPr bwMode="auto">
          <a:xfrm>
            <a:off x="8031460" y="1356408"/>
            <a:ext cx="497030" cy="497030"/>
            <a:chOff x="999" y="3388"/>
            <a:chExt cx="359" cy="359"/>
          </a:xfrm>
        </p:grpSpPr>
        <p:sp>
          <p:nvSpPr>
            <p:cNvPr id="110" name="Freeform 388">
              <a:extLst>
                <a:ext uri="{FF2B5EF4-FFF2-40B4-BE49-F238E27FC236}">
                  <a16:creationId xmlns:a16="http://schemas.microsoft.com/office/drawing/2014/main" id="{14033488-8D30-486C-A570-1655310BB742}"/>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389">
              <a:extLst>
                <a:ext uri="{FF2B5EF4-FFF2-40B4-BE49-F238E27FC236}">
                  <a16:creationId xmlns:a16="http://schemas.microsoft.com/office/drawing/2014/main" id="{71A9C758-81C8-4602-9414-B899FC7EC8EB}"/>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2" name="Group 48">
            <a:extLst>
              <a:ext uri="{FF2B5EF4-FFF2-40B4-BE49-F238E27FC236}">
                <a16:creationId xmlns:a16="http://schemas.microsoft.com/office/drawing/2014/main" id="{BA4CFD93-F616-4014-B831-B236CE772F39}"/>
              </a:ext>
            </a:extLst>
          </p:cNvPr>
          <p:cNvGrpSpPr>
            <a:grpSpLocks noChangeAspect="1"/>
          </p:cNvGrpSpPr>
          <p:nvPr/>
        </p:nvGrpSpPr>
        <p:grpSpPr bwMode="auto">
          <a:xfrm>
            <a:off x="940346" y="1413070"/>
            <a:ext cx="485265" cy="455713"/>
            <a:chOff x="2208" y="1009"/>
            <a:chExt cx="312" cy="293"/>
          </a:xfrm>
          <a:solidFill>
            <a:srgbClr val="50E6FF"/>
          </a:solidFill>
        </p:grpSpPr>
        <p:sp>
          <p:nvSpPr>
            <p:cNvPr id="113" name="Rectangle 49">
              <a:extLst>
                <a:ext uri="{FF2B5EF4-FFF2-40B4-BE49-F238E27FC236}">
                  <a16:creationId xmlns:a16="http://schemas.microsoft.com/office/drawing/2014/main" id="{64EEE568-6E56-4E43-BC3C-1B4281F46786}"/>
                </a:ext>
              </a:extLst>
            </p:cNvPr>
            <p:cNvSpPr>
              <a:spLocks noChangeArrowheads="1"/>
            </p:cNvSpPr>
            <p:nvPr/>
          </p:nvSpPr>
          <p:spPr bwMode="auto">
            <a:xfrm>
              <a:off x="2208" y="1009"/>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50">
              <a:extLst>
                <a:ext uri="{FF2B5EF4-FFF2-40B4-BE49-F238E27FC236}">
                  <a16:creationId xmlns:a16="http://schemas.microsoft.com/office/drawing/2014/main" id="{76CC5100-348E-49A8-8AFA-AA33EE353A9E}"/>
                </a:ext>
              </a:extLst>
            </p:cNvPr>
            <p:cNvSpPr>
              <a:spLocks noChangeArrowheads="1"/>
            </p:cNvSpPr>
            <p:nvPr/>
          </p:nvSpPr>
          <p:spPr bwMode="auto">
            <a:xfrm>
              <a:off x="2208" y="1087"/>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51">
              <a:extLst>
                <a:ext uri="{FF2B5EF4-FFF2-40B4-BE49-F238E27FC236}">
                  <a16:creationId xmlns:a16="http://schemas.microsoft.com/office/drawing/2014/main" id="{D973A0DB-EDC9-4792-9A90-1D9105C43F5C}"/>
                </a:ext>
              </a:extLst>
            </p:cNvPr>
            <p:cNvSpPr>
              <a:spLocks noChangeArrowheads="1"/>
            </p:cNvSpPr>
            <p:nvPr/>
          </p:nvSpPr>
          <p:spPr bwMode="auto">
            <a:xfrm>
              <a:off x="2208" y="1165"/>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52">
              <a:extLst>
                <a:ext uri="{FF2B5EF4-FFF2-40B4-BE49-F238E27FC236}">
                  <a16:creationId xmlns:a16="http://schemas.microsoft.com/office/drawing/2014/main" id="{F158F6B0-E724-4F11-8201-528FE2BA3E2C}"/>
                </a:ext>
              </a:extLst>
            </p:cNvPr>
            <p:cNvSpPr>
              <a:spLocks noChangeArrowheads="1"/>
            </p:cNvSpPr>
            <p:nvPr/>
          </p:nvSpPr>
          <p:spPr bwMode="auto">
            <a:xfrm>
              <a:off x="2208" y="1243"/>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Oval 53">
              <a:extLst>
                <a:ext uri="{FF2B5EF4-FFF2-40B4-BE49-F238E27FC236}">
                  <a16:creationId xmlns:a16="http://schemas.microsoft.com/office/drawing/2014/main" id="{E3DF084D-3D5A-44CC-91AA-E277D05411E2}"/>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8" name="Oval 54">
              <a:extLst>
                <a:ext uri="{FF2B5EF4-FFF2-40B4-BE49-F238E27FC236}">
                  <a16:creationId xmlns:a16="http://schemas.microsoft.com/office/drawing/2014/main" id="{DAFE2D75-3C55-4EA6-BBE7-E9517740B468}"/>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9" name="Oval 55">
              <a:extLst>
                <a:ext uri="{FF2B5EF4-FFF2-40B4-BE49-F238E27FC236}">
                  <a16:creationId xmlns:a16="http://schemas.microsoft.com/office/drawing/2014/main" id="{7CCDA539-E957-42BE-9028-7623CAD51543}"/>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0" name="Oval 56">
              <a:extLst>
                <a:ext uri="{FF2B5EF4-FFF2-40B4-BE49-F238E27FC236}">
                  <a16:creationId xmlns:a16="http://schemas.microsoft.com/office/drawing/2014/main" id="{F5B10BE3-CDA1-4DBF-9CEE-C81A47BD1A24}"/>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1" name="Oval 57">
              <a:extLst>
                <a:ext uri="{FF2B5EF4-FFF2-40B4-BE49-F238E27FC236}">
                  <a16:creationId xmlns:a16="http://schemas.microsoft.com/office/drawing/2014/main" id="{9C16E0D1-FE2B-4A58-84BC-8682F5C04330}"/>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2" name="Oval 58">
              <a:extLst>
                <a:ext uri="{FF2B5EF4-FFF2-40B4-BE49-F238E27FC236}">
                  <a16:creationId xmlns:a16="http://schemas.microsoft.com/office/drawing/2014/main" id="{7FDB78B0-BB83-440E-8B20-6D869C71E90F}"/>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3" name="Oval 59">
              <a:extLst>
                <a:ext uri="{FF2B5EF4-FFF2-40B4-BE49-F238E27FC236}">
                  <a16:creationId xmlns:a16="http://schemas.microsoft.com/office/drawing/2014/main" id="{77E3C635-1B1C-4F16-BFEF-838769C3FCAB}"/>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4" name="Oval 60">
              <a:extLst>
                <a:ext uri="{FF2B5EF4-FFF2-40B4-BE49-F238E27FC236}">
                  <a16:creationId xmlns:a16="http://schemas.microsoft.com/office/drawing/2014/main" id="{BBE86DED-A6DB-4D2A-AD0A-AF0A178A43B9}"/>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5" name="Oval 61">
              <a:extLst>
                <a:ext uri="{FF2B5EF4-FFF2-40B4-BE49-F238E27FC236}">
                  <a16:creationId xmlns:a16="http://schemas.microsoft.com/office/drawing/2014/main" id="{04DF5BC9-68C1-4599-9064-A16E537994EC}"/>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6" name="Oval 62">
              <a:extLst>
                <a:ext uri="{FF2B5EF4-FFF2-40B4-BE49-F238E27FC236}">
                  <a16:creationId xmlns:a16="http://schemas.microsoft.com/office/drawing/2014/main" id="{2E0CCC85-F7CD-488B-8F9B-1657B1E1B614}"/>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7" name="Oval 63">
              <a:extLst>
                <a:ext uri="{FF2B5EF4-FFF2-40B4-BE49-F238E27FC236}">
                  <a16:creationId xmlns:a16="http://schemas.microsoft.com/office/drawing/2014/main" id="{FE789EF7-C69E-438D-B273-BF50AE492D28}"/>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8" name="Oval 64">
              <a:extLst>
                <a:ext uri="{FF2B5EF4-FFF2-40B4-BE49-F238E27FC236}">
                  <a16:creationId xmlns:a16="http://schemas.microsoft.com/office/drawing/2014/main" id="{597A871A-81B2-42A3-BB28-D49AB2AC73C8}"/>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315B62EA-D74E-46D1-8A9D-9B8D59C848F3}"/>
              </a:ext>
            </a:extLst>
          </p:cNvPr>
          <p:cNvGrpSpPr/>
          <p:nvPr/>
        </p:nvGrpSpPr>
        <p:grpSpPr>
          <a:xfrm>
            <a:off x="3215266" y="1386286"/>
            <a:ext cx="533791" cy="504765"/>
            <a:chOff x="3903471" y="2056738"/>
            <a:chExt cx="692353" cy="654706"/>
          </a:xfrm>
        </p:grpSpPr>
        <p:grpSp>
          <p:nvGrpSpPr>
            <p:cNvPr id="130" name="Group 129">
              <a:extLst>
                <a:ext uri="{FF2B5EF4-FFF2-40B4-BE49-F238E27FC236}">
                  <a16:creationId xmlns:a16="http://schemas.microsoft.com/office/drawing/2014/main" id="{952E6EF7-A2B3-48FA-8528-721EEA542909}"/>
                </a:ext>
              </a:extLst>
            </p:cNvPr>
            <p:cNvGrpSpPr/>
            <p:nvPr/>
          </p:nvGrpSpPr>
          <p:grpSpPr>
            <a:xfrm>
              <a:off x="3903471" y="2580518"/>
              <a:ext cx="692353" cy="130926"/>
              <a:chOff x="3903471" y="2580518"/>
              <a:chExt cx="692353" cy="130926"/>
            </a:xfrm>
          </p:grpSpPr>
          <p:sp>
            <p:nvSpPr>
              <p:cNvPr id="142" name="Rectangle 52">
                <a:extLst>
                  <a:ext uri="{FF2B5EF4-FFF2-40B4-BE49-F238E27FC236}">
                    <a16:creationId xmlns:a16="http://schemas.microsoft.com/office/drawing/2014/main" id="{4590C109-7433-41B1-9530-451F5CE7F345}"/>
                  </a:ext>
                </a:extLst>
              </p:cNvPr>
              <p:cNvSpPr>
                <a:spLocks noChangeArrowheads="1"/>
              </p:cNvSpPr>
              <p:nvPr/>
            </p:nvSpPr>
            <p:spPr bwMode="auto">
              <a:xfrm>
                <a:off x="3903471" y="2580518"/>
                <a:ext cx="692353" cy="13092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latin typeface="Segoe UI"/>
                  <a:ea typeface="+mn-ea"/>
                  <a:cs typeface="+mn-cs"/>
                </a:endParaRPr>
              </a:p>
            </p:txBody>
          </p:sp>
          <p:sp>
            <p:nvSpPr>
              <p:cNvPr id="143" name="Oval 53">
                <a:extLst>
                  <a:ext uri="{FF2B5EF4-FFF2-40B4-BE49-F238E27FC236}">
                    <a16:creationId xmlns:a16="http://schemas.microsoft.com/office/drawing/2014/main" id="{D5E044EC-98CF-40F2-AA72-48A9BB848E70}"/>
                  </a:ext>
                </a:extLst>
              </p:cNvPr>
              <p:cNvSpPr>
                <a:spLocks noChangeArrowheads="1"/>
              </p:cNvSpPr>
              <p:nvPr/>
            </p:nvSpPr>
            <p:spPr bwMode="auto">
              <a:xfrm>
                <a:off x="3945634"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latin typeface="Segoe UI"/>
                  <a:ea typeface="+mn-ea"/>
                  <a:cs typeface="+mn-cs"/>
                </a:endParaRPr>
              </a:p>
            </p:txBody>
          </p:sp>
          <p:sp>
            <p:nvSpPr>
              <p:cNvPr id="144" name="Oval 54">
                <a:extLst>
                  <a:ext uri="{FF2B5EF4-FFF2-40B4-BE49-F238E27FC236}">
                    <a16:creationId xmlns:a16="http://schemas.microsoft.com/office/drawing/2014/main" id="{AFF7799D-BC9E-47C2-84B4-0EF3AE8ECAA1}"/>
                  </a:ext>
                </a:extLst>
              </p:cNvPr>
              <p:cNvSpPr>
                <a:spLocks noChangeArrowheads="1"/>
              </p:cNvSpPr>
              <p:nvPr/>
            </p:nvSpPr>
            <p:spPr bwMode="auto">
              <a:xfrm>
                <a:off x="4043273"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latin typeface="Segoe UI"/>
                  <a:ea typeface="+mn-ea"/>
                  <a:cs typeface="+mn-cs"/>
                </a:endParaRPr>
              </a:p>
            </p:txBody>
          </p:sp>
          <p:sp>
            <p:nvSpPr>
              <p:cNvPr id="145" name="Oval 55">
                <a:extLst>
                  <a:ext uri="{FF2B5EF4-FFF2-40B4-BE49-F238E27FC236}">
                    <a16:creationId xmlns:a16="http://schemas.microsoft.com/office/drawing/2014/main" id="{F95D7425-83D6-474F-AFF0-D0643B3A0260}"/>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42058069-249A-450C-BF3F-C33DBFCAD201}"/>
                </a:ext>
              </a:extLst>
            </p:cNvPr>
            <p:cNvGrpSpPr/>
            <p:nvPr/>
          </p:nvGrpSpPr>
          <p:grpSpPr>
            <a:xfrm>
              <a:off x="4034337" y="2056738"/>
              <a:ext cx="430620" cy="430620"/>
              <a:chOff x="1716088" y="1693863"/>
              <a:chExt cx="279400" cy="279400"/>
            </a:xfrm>
          </p:grpSpPr>
          <p:sp>
            <p:nvSpPr>
              <p:cNvPr id="132" name="Rectangle 26">
                <a:extLst>
                  <a:ext uri="{FF2B5EF4-FFF2-40B4-BE49-F238E27FC236}">
                    <a16:creationId xmlns:a16="http://schemas.microsoft.com/office/drawing/2014/main" id="{2997851B-CB08-4432-ACBB-9F6B1B5C51B8}"/>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3" name="Rectangle 27">
                <a:extLst>
                  <a:ext uri="{FF2B5EF4-FFF2-40B4-BE49-F238E27FC236}">
                    <a16:creationId xmlns:a16="http://schemas.microsoft.com/office/drawing/2014/main" id="{D01661CE-3B1E-4A4A-A74D-77B730DC89EE}"/>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4" name="Rectangle 28">
                <a:extLst>
                  <a:ext uri="{FF2B5EF4-FFF2-40B4-BE49-F238E27FC236}">
                    <a16:creationId xmlns:a16="http://schemas.microsoft.com/office/drawing/2014/main" id="{01663987-7FE9-4FF6-A812-6E9E5E2D7086}"/>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5" name="Rectangle 29">
                <a:extLst>
                  <a:ext uri="{FF2B5EF4-FFF2-40B4-BE49-F238E27FC236}">
                    <a16:creationId xmlns:a16="http://schemas.microsoft.com/office/drawing/2014/main" id="{D386CF0D-9D23-4C5A-A8AC-B5264B85A5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6" name="Rectangle 30">
                <a:extLst>
                  <a:ext uri="{FF2B5EF4-FFF2-40B4-BE49-F238E27FC236}">
                    <a16:creationId xmlns:a16="http://schemas.microsoft.com/office/drawing/2014/main" id="{7CDF534F-964F-49C3-8937-FC6D2D671773}"/>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7" name="Rectangle 31">
                <a:extLst>
                  <a:ext uri="{FF2B5EF4-FFF2-40B4-BE49-F238E27FC236}">
                    <a16:creationId xmlns:a16="http://schemas.microsoft.com/office/drawing/2014/main" id="{E30C67BB-788A-451A-BB10-3D19E4C8E8CA}"/>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8" name="Rectangle 32">
                <a:extLst>
                  <a:ext uri="{FF2B5EF4-FFF2-40B4-BE49-F238E27FC236}">
                    <a16:creationId xmlns:a16="http://schemas.microsoft.com/office/drawing/2014/main" id="{FEA3EE47-E986-4EDC-AF81-1197101EE360}"/>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9" name="Rectangle 33">
                <a:extLst>
                  <a:ext uri="{FF2B5EF4-FFF2-40B4-BE49-F238E27FC236}">
                    <a16:creationId xmlns:a16="http://schemas.microsoft.com/office/drawing/2014/main" id="{C7A6E070-E175-448F-B73E-106D78D0A96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40" name="Rectangle 34">
                <a:extLst>
                  <a:ext uri="{FF2B5EF4-FFF2-40B4-BE49-F238E27FC236}">
                    <a16:creationId xmlns:a16="http://schemas.microsoft.com/office/drawing/2014/main" id="{1B9E485C-5A00-4709-B97A-632F8508D720}"/>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41" name="Rectangle 35">
                <a:extLst>
                  <a:ext uri="{FF2B5EF4-FFF2-40B4-BE49-F238E27FC236}">
                    <a16:creationId xmlns:a16="http://schemas.microsoft.com/office/drawing/2014/main" id="{A75F7BD9-0715-415C-AFF1-E80A51285347}"/>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146" name="Oval 145">
            <a:extLst>
              <a:ext uri="{FF2B5EF4-FFF2-40B4-BE49-F238E27FC236}">
                <a16:creationId xmlns:a16="http://schemas.microsoft.com/office/drawing/2014/main" id="{B2FC2BEE-AF90-4084-BFBF-8A61350D54FC}"/>
              </a:ext>
            </a:extLst>
          </p:cNvPr>
          <p:cNvSpPr/>
          <p:nvPr/>
        </p:nvSpPr>
        <p:spPr bwMode="auto">
          <a:xfrm>
            <a:off x="3409507"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70FFE919-EB42-4877-B8BC-C8C2FC6CCA2F}"/>
              </a:ext>
            </a:extLst>
          </p:cNvPr>
          <p:cNvCxnSpPr>
            <a:cxnSpLocks/>
          </p:cNvCxnSpPr>
          <p:nvPr/>
        </p:nvCxnSpPr>
        <p:spPr>
          <a:xfrm>
            <a:off x="604565" y="6117568"/>
            <a:ext cx="11227344" cy="0"/>
          </a:xfrm>
          <a:prstGeom prst="straightConnector1">
            <a:avLst/>
          </a:prstGeom>
          <a:noFill/>
          <a:ln w="12700" cap="flat" cmpd="sng" algn="ctr">
            <a:solidFill>
              <a:srgbClr val="3C3C41"/>
            </a:solidFill>
            <a:prstDash val="solid"/>
            <a:round/>
            <a:headEnd type="triangle" w="med" len="med"/>
            <a:tailEnd type="triangle" w="med" len="med"/>
          </a:ln>
          <a:effectLst/>
        </p:spPr>
      </p:cxnSp>
      <p:grpSp>
        <p:nvGrpSpPr>
          <p:cNvPr id="154" name="Group 153">
            <a:extLst>
              <a:ext uri="{FF2B5EF4-FFF2-40B4-BE49-F238E27FC236}">
                <a16:creationId xmlns:a16="http://schemas.microsoft.com/office/drawing/2014/main" id="{C59B969F-2525-4D13-A965-FF6629F7CC0E}"/>
              </a:ext>
            </a:extLst>
          </p:cNvPr>
          <p:cNvGrpSpPr/>
          <p:nvPr/>
        </p:nvGrpSpPr>
        <p:grpSpPr>
          <a:xfrm>
            <a:off x="2081029" y="3473473"/>
            <a:ext cx="1429538" cy="1348757"/>
            <a:chOff x="4149858" y="3191903"/>
            <a:chExt cx="1429538" cy="1348757"/>
          </a:xfrm>
        </p:grpSpPr>
        <p:pic>
          <p:nvPicPr>
            <p:cNvPr id="155" name="Graphic 154">
              <a:extLst>
                <a:ext uri="{FF2B5EF4-FFF2-40B4-BE49-F238E27FC236}">
                  <a16:creationId xmlns:a16="http://schemas.microsoft.com/office/drawing/2014/main" id="{28899A93-E7FB-4879-BF42-CAA1F91E7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949" y="3191903"/>
              <a:ext cx="757821" cy="757821"/>
            </a:xfrm>
            <a:prstGeom prst="rect">
              <a:avLst/>
            </a:prstGeom>
          </p:spPr>
        </p:pic>
        <p:sp>
          <p:nvSpPr>
            <p:cNvPr id="156" name="TextBox 155">
              <a:extLst>
                <a:ext uri="{FF2B5EF4-FFF2-40B4-BE49-F238E27FC236}">
                  <a16:creationId xmlns:a16="http://schemas.microsoft.com/office/drawing/2014/main" id="{65FC5C27-6465-4C9B-8C00-BA126C4D64E5}"/>
                </a:ext>
              </a:extLst>
            </p:cNvPr>
            <p:cNvSpPr txBox="1"/>
            <p:nvPr/>
          </p:nvSpPr>
          <p:spPr>
            <a:xfrm>
              <a:off x="4149858" y="4078995"/>
              <a:ext cx="142953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Kubernetes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Service</a:t>
              </a:r>
            </a:p>
          </p:txBody>
        </p:sp>
      </p:grpSp>
      <p:grpSp>
        <p:nvGrpSpPr>
          <p:cNvPr id="157" name="Group 156">
            <a:extLst>
              <a:ext uri="{FF2B5EF4-FFF2-40B4-BE49-F238E27FC236}">
                <a16:creationId xmlns:a16="http://schemas.microsoft.com/office/drawing/2014/main" id="{AE83094D-4BEC-40B0-8423-C05B2086F199}"/>
              </a:ext>
            </a:extLst>
          </p:cNvPr>
          <p:cNvGrpSpPr/>
          <p:nvPr/>
        </p:nvGrpSpPr>
        <p:grpSpPr>
          <a:xfrm>
            <a:off x="188361" y="3496266"/>
            <a:ext cx="1840528" cy="1152017"/>
            <a:chOff x="1277411" y="3191903"/>
            <a:chExt cx="1840528" cy="1152017"/>
          </a:xfrm>
        </p:grpSpPr>
        <p:pic>
          <p:nvPicPr>
            <p:cNvPr id="158" name="Graphic 157">
              <a:extLst>
                <a:ext uri="{FF2B5EF4-FFF2-40B4-BE49-F238E27FC236}">
                  <a16:creationId xmlns:a16="http://schemas.microsoft.com/office/drawing/2014/main" id="{04672A7B-644E-47A3-92D3-3CE2ADB2C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9519" y="3191903"/>
              <a:ext cx="757821" cy="757821"/>
            </a:xfrm>
            <a:prstGeom prst="rect">
              <a:avLst/>
            </a:prstGeom>
          </p:spPr>
        </p:pic>
        <p:sp>
          <p:nvSpPr>
            <p:cNvPr id="159" name="TextBox 158">
              <a:extLst>
                <a:ext uri="{FF2B5EF4-FFF2-40B4-BE49-F238E27FC236}">
                  <a16:creationId xmlns:a16="http://schemas.microsoft.com/office/drawing/2014/main" id="{2F1AD441-EC81-4E6F-8F57-CE7DEAE8600B}"/>
                </a:ext>
              </a:extLst>
            </p:cNvPr>
            <p:cNvSpPr txBox="1"/>
            <p:nvPr/>
          </p:nvSpPr>
          <p:spPr>
            <a:xfrm>
              <a:off x="1277411" y="4066921"/>
              <a:ext cx="1840528"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Virtual</a:t>
              </a:r>
              <a:r>
                <a:rPr kumimoji="0" lang="en-US" sz="1200" b="0" i="0" u="none" strike="noStrike" kern="0" cap="none" spc="0" normalizeH="0" baseline="0" noProof="0" dirty="0">
                  <a:ln>
                    <a:noFill/>
                  </a:ln>
                  <a:solidFill>
                    <a:srgbClr val="0078D4"/>
                  </a:solidFill>
                  <a:effectLst/>
                  <a:uLnTx/>
                  <a:uFillTx/>
                  <a:latin typeface="Segoe UI"/>
                  <a:ea typeface="+mn-ea"/>
                  <a:cs typeface="+mn-cs"/>
                </a:rPr>
                <a:t> </a:t>
              </a:r>
              <a:r>
                <a:rPr kumimoji="0" lang="en-US" sz="1200" b="0" i="0" u="none" strike="noStrike" kern="0" cap="none" spc="0" normalizeH="0" baseline="0" noProof="0" dirty="0">
                  <a:ln>
                    <a:noFill/>
                  </a:ln>
                  <a:solidFill>
                    <a:srgbClr val="0078D4"/>
                  </a:solidFill>
                  <a:effectLst/>
                  <a:uLnTx/>
                  <a:uFillTx/>
                  <a:latin typeface="Segoe UI Light"/>
                  <a:ea typeface="+mn-ea"/>
                  <a:cs typeface="+mn-cs"/>
                </a:rPr>
                <a:t>Machines </a:t>
              </a:r>
            </a:p>
          </p:txBody>
        </p:sp>
      </p:grpSp>
      <p:grpSp>
        <p:nvGrpSpPr>
          <p:cNvPr id="2" name="Group 1">
            <a:extLst>
              <a:ext uri="{FF2B5EF4-FFF2-40B4-BE49-F238E27FC236}">
                <a16:creationId xmlns:a16="http://schemas.microsoft.com/office/drawing/2014/main" id="{F8C885EA-3B9E-4544-AF01-A4452F7D414A}"/>
              </a:ext>
            </a:extLst>
          </p:cNvPr>
          <p:cNvGrpSpPr/>
          <p:nvPr/>
        </p:nvGrpSpPr>
        <p:grpSpPr>
          <a:xfrm>
            <a:off x="7319876" y="3473473"/>
            <a:ext cx="1840528" cy="1160211"/>
            <a:chOff x="9947510" y="3191903"/>
            <a:chExt cx="1840528" cy="1160211"/>
          </a:xfrm>
        </p:grpSpPr>
        <p:pic>
          <p:nvPicPr>
            <p:cNvPr id="160" name="Graphic 159">
              <a:extLst>
                <a:ext uri="{FF2B5EF4-FFF2-40B4-BE49-F238E27FC236}">
                  <a16:creationId xmlns:a16="http://schemas.microsoft.com/office/drawing/2014/main" id="{5A7BE6BC-B273-42E0-9D15-6540DB6BA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47367" y="3191903"/>
              <a:ext cx="883212" cy="883212"/>
            </a:xfrm>
            <a:prstGeom prst="rect">
              <a:avLst/>
            </a:prstGeom>
          </p:spPr>
        </p:pic>
        <p:sp>
          <p:nvSpPr>
            <p:cNvPr id="161" name="TextBox 160">
              <a:extLst>
                <a:ext uri="{FF2B5EF4-FFF2-40B4-BE49-F238E27FC236}">
                  <a16:creationId xmlns:a16="http://schemas.microsoft.com/office/drawing/2014/main" id="{F6A61BB1-3294-41A2-8867-404754B576F4}"/>
                </a:ext>
              </a:extLst>
            </p:cNvPr>
            <p:cNvSpPr txBox="1"/>
            <p:nvPr/>
          </p:nvSpPr>
          <p:spPr>
            <a:xfrm>
              <a:off x="9947510" y="4075115"/>
              <a:ext cx="1840528" cy="276999"/>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Functions</a:t>
              </a:r>
            </a:p>
          </p:txBody>
        </p:sp>
      </p:grpSp>
      <p:grpSp>
        <p:nvGrpSpPr>
          <p:cNvPr id="12" name="Group 11">
            <a:extLst>
              <a:ext uri="{FF2B5EF4-FFF2-40B4-BE49-F238E27FC236}">
                <a16:creationId xmlns:a16="http://schemas.microsoft.com/office/drawing/2014/main" id="{F9F053E7-33E3-40DC-B508-D9FD64094BF4}"/>
              </a:ext>
            </a:extLst>
          </p:cNvPr>
          <p:cNvGrpSpPr/>
          <p:nvPr/>
        </p:nvGrpSpPr>
        <p:grpSpPr>
          <a:xfrm>
            <a:off x="5750652" y="3465819"/>
            <a:ext cx="1840528" cy="1359492"/>
            <a:chOff x="6968254" y="3161456"/>
            <a:chExt cx="1840528" cy="1359492"/>
          </a:xfrm>
        </p:grpSpPr>
        <p:sp>
          <p:nvSpPr>
            <p:cNvPr id="152" name="TextBox 151">
              <a:extLst>
                <a:ext uri="{FF2B5EF4-FFF2-40B4-BE49-F238E27FC236}">
                  <a16:creationId xmlns:a16="http://schemas.microsoft.com/office/drawing/2014/main" id="{D64D7643-9E11-4363-872B-2DE2170C8EBE}"/>
                </a:ext>
              </a:extLst>
            </p:cNvPr>
            <p:cNvSpPr txBox="1"/>
            <p:nvPr/>
          </p:nvSpPr>
          <p:spPr>
            <a:xfrm>
              <a:off x="6968254" y="4059283"/>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App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Service</a:t>
              </a:r>
            </a:p>
          </p:txBody>
        </p:sp>
        <p:pic>
          <p:nvPicPr>
            <p:cNvPr id="9" name="Graphic 8">
              <a:extLst>
                <a:ext uri="{FF2B5EF4-FFF2-40B4-BE49-F238E27FC236}">
                  <a16:creationId xmlns:a16="http://schemas.microsoft.com/office/drawing/2014/main" id="{0F1C99D9-B3C0-4E9C-9C5A-777301BE4D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3971" y="3161456"/>
              <a:ext cx="757820" cy="757820"/>
            </a:xfrm>
            <a:prstGeom prst="rect">
              <a:avLst/>
            </a:prstGeom>
          </p:spPr>
        </p:pic>
      </p:grpSp>
      <p:grpSp>
        <p:nvGrpSpPr>
          <p:cNvPr id="15" name="Group 14">
            <a:extLst>
              <a:ext uri="{FF2B5EF4-FFF2-40B4-BE49-F238E27FC236}">
                <a16:creationId xmlns:a16="http://schemas.microsoft.com/office/drawing/2014/main" id="{9CB883BB-823F-4545-B8F2-C1234D905FA1}"/>
              </a:ext>
            </a:extLst>
          </p:cNvPr>
          <p:cNvGrpSpPr/>
          <p:nvPr/>
        </p:nvGrpSpPr>
        <p:grpSpPr>
          <a:xfrm>
            <a:off x="4897466" y="3495097"/>
            <a:ext cx="1229096" cy="1317784"/>
            <a:chOff x="6031468" y="3190734"/>
            <a:chExt cx="1229096" cy="1317784"/>
          </a:xfrm>
        </p:grpSpPr>
        <p:sp>
          <p:nvSpPr>
            <p:cNvPr id="3" name="TextBox 2">
              <a:extLst>
                <a:ext uri="{FF2B5EF4-FFF2-40B4-BE49-F238E27FC236}">
                  <a16:creationId xmlns:a16="http://schemas.microsoft.com/office/drawing/2014/main" id="{67C47F85-5767-4A2D-B8B9-59AC19A46B15}"/>
                </a:ext>
              </a:extLst>
            </p:cNvPr>
            <p:cNvSpPr txBox="1"/>
            <p:nvPr/>
          </p:nvSpPr>
          <p:spPr>
            <a:xfrm>
              <a:off x="6031468" y="4046853"/>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Spring Apps</a:t>
              </a:r>
            </a:p>
          </p:txBody>
        </p:sp>
        <p:pic>
          <p:nvPicPr>
            <p:cNvPr id="14" name="Graphic 13">
              <a:extLst>
                <a:ext uri="{FF2B5EF4-FFF2-40B4-BE49-F238E27FC236}">
                  <a16:creationId xmlns:a16="http://schemas.microsoft.com/office/drawing/2014/main" id="{1D789953-F86B-4C5E-B835-B3DE9ADD22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7106" y="3190734"/>
              <a:ext cx="757820" cy="757820"/>
            </a:xfrm>
            <a:prstGeom prst="rect">
              <a:avLst/>
            </a:prstGeom>
          </p:spPr>
        </p:pic>
      </p:grpSp>
      <p:sp>
        <p:nvSpPr>
          <p:cNvPr id="162" name="TextBox 161">
            <a:extLst>
              <a:ext uri="{FF2B5EF4-FFF2-40B4-BE49-F238E27FC236}">
                <a16:creationId xmlns:a16="http://schemas.microsoft.com/office/drawing/2014/main" id="{99F50979-992C-4D40-A8E6-D2A9095F0105}"/>
              </a:ext>
            </a:extLst>
          </p:cNvPr>
          <p:cNvSpPr txBox="1"/>
          <p:nvPr/>
        </p:nvSpPr>
        <p:spPr>
          <a:xfrm>
            <a:off x="3426128" y="4360565"/>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Container Apps</a:t>
            </a:r>
          </a:p>
        </p:txBody>
      </p:sp>
      <p:pic>
        <p:nvPicPr>
          <p:cNvPr id="5" name="Picture 2">
            <a:extLst>
              <a:ext uri="{FF2B5EF4-FFF2-40B4-BE49-F238E27FC236}">
                <a16:creationId xmlns:a16="http://schemas.microsoft.com/office/drawing/2014/main" id="{727C6929-7552-4A6B-ADEE-037216CF0E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3851" y="3475503"/>
            <a:ext cx="855663" cy="749358"/>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A96CC9C6-5E9C-417D-9427-8F1D3F15E8D8}"/>
              </a:ext>
            </a:extLst>
          </p:cNvPr>
          <p:cNvSpPr txBox="1"/>
          <p:nvPr/>
        </p:nvSpPr>
        <p:spPr>
          <a:xfrm>
            <a:off x="9815676" y="2171541"/>
            <a:ext cx="1604927" cy="707886"/>
          </a:xfrm>
          <a:prstGeom prst="rect">
            <a:avLst/>
          </a:prstGeom>
          <a:noFill/>
        </p:spPr>
        <p:txBody>
          <a:bodyPr wrap="none" lIns="91440" tIns="45720" rIns="91440" bIns="4572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Low Code</a:t>
            </a:r>
            <a:endParaRPr kumimoji="0" lang="en-US" sz="1800" b="0" i="0" u="none" strike="noStrike" kern="0" cap="none" spc="0" normalizeH="0" baseline="0" noProof="0" dirty="0">
              <a:ln>
                <a:noFill/>
              </a:ln>
              <a:solidFill>
                <a:srgbClr val="000000"/>
              </a:solidFill>
              <a:effectLst/>
              <a:uLnTx/>
              <a:uFillTx/>
              <a:latin typeface="Segoe UI Light"/>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App and Orchestration</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Platform</a:t>
            </a:r>
          </a:p>
        </p:txBody>
      </p:sp>
      <p:sp>
        <p:nvSpPr>
          <p:cNvPr id="165" name="Oval 164">
            <a:extLst>
              <a:ext uri="{FF2B5EF4-FFF2-40B4-BE49-F238E27FC236}">
                <a16:creationId xmlns:a16="http://schemas.microsoft.com/office/drawing/2014/main" id="{E0091938-3B11-4536-822F-B49A3CC646D2}"/>
              </a:ext>
            </a:extLst>
          </p:cNvPr>
          <p:cNvSpPr/>
          <p:nvPr/>
        </p:nvSpPr>
        <p:spPr bwMode="auto">
          <a:xfrm>
            <a:off x="10545481" y="1983268"/>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9" name="Group 168">
            <a:extLst>
              <a:ext uri="{FF2B5EF4-FFF2-40B4-BE49-F238E27FC236}">
                <a16:creationId xmlns:a16="http://schemas.microsoft.com/office/drawing/2014/main" id="{EF4AE630-F087-4E97-BBCE-9DF5DAB7EA36}"/>
              </a:ext>
            </a:extLst>
          </p:cNvPr>
          <p:cNvGrpSpPr/>
          <p:nvPr/>
        </p:nvGrpSpPr>
        <p:grpSpPr>
          <a:xfrm>
            <a:off x="10183300" y="3473852"/>
            <a:ext cx="1840528" cy="1144822"/>
            <a:chOff x="9947510" y="3191903"/>
            <a:chExt cx="1840528" cy="1144822"/>
          </a:xfrm>
        </p:grpSpPr>
        <p:pic>
          <p:nvPicPr>
            <p:cNvPr id="170" name="Graphic 169">
              <a:extLst>
                <a:ext uri="{FF2B5EF4-FFF2-40B4-BE49-F238E27FC236}">
                  <a16:creationId xmlns:a16="http://schemas.microsoft.com/office/drawing/2014/main" id="{8B005B8A-276D-4E09-8718-05B4B1E36C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447367" y="3191903"/>
              <a:ext cx="883212" cy="883212"/>
            </a:xfrm>
            <a:prstGeom prst="rect">
              <a:avLst/>
            </a:prstGeom>
          </p:spPr>
        </p:pic>
        <p:sp>
          <p:nvSpPr>
            <p:cNvPr id="171" name="TextBox 170">
              <a:extLst>
                <a:ext uri="{FF2B5EF4-FFF2-40B4-BE49-F238E27FC236}">
                  <a16:creationId xmlns:a16="http://schemas.microsoft.com/office/drawing/2014/main" id="{45918763-6F02-4D2B-B91B-4F9758F22A08}"/>
                </a:ext>
              </a:extLst>
            </p:cNvPr>
            <p:cNvSpPr txBox="1"/>
            <p:nvPr/>
          </p:nvSpPr>
          <p:spPr>
            <a:xfrm>
              <a:off x="9947510" y="4075115"/>
              <a:ext cx="1840528" cy="261610"/>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ea typeface="+mn-ea"/>
                  <a:cs typeface="+mn-cs"/>
                </a:rPr>
                <a:t>Power Apps</a:t>
              </a:r>
            </a:p>
          </p:txBody>
        </p:sp>
      </p:grpSp>
      <p:pic>
        <p:nvPicPr>
          <p:cNvPr id="6" name="Graphic 5" descr="Workflow with solid fill">
            <a:extLst>
              <a:ext uri="{FF2B5EF4-FFF2-40B4-BE49-F238E27FC236}">
                <a16:creationId xmlns:a16="http://schemas.microsoft.com/office/drawing/2014/main" id="{7EBD0566-0252-2FA2-AF12-3DB50B8C8D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99078" y="1271819"/>
            <a:ext cx="638112" cy="638112"/>
          </a:xfrm>
          <a:prstGeom prst="rect">
            <a:avLst/>
          </a:prstGeom>
        </p:spPr>
      </p:pic>
      <p:grpSp>
        <p:nvGrpSpPr>
          <p:cNvPr id="148" name="Group 147">
            <a:extLst>
              <a:ext uri="{FF2B5EF4-FFF2-40B4-BE49-F238E27FC236}">
                <a16:creationId xmlns:a16="http://schemas.microsoft.com/office/drawing/2014/main" id="{BE588569-71A9-37EE-5495-BCC324A28A7B}"/>
              </a:ext>
            </a:extLst>
          </p:cNvPr>
          <p:cNvGrpSpPr/>
          <p:nvPr/>
        </p:nvGrpSpPr>
        <p:grpSpPr>
          <a:xfrm>
            <a:off x="9115535" y="3428716"/>
            <a:ext cx="1840528" cy="1396595"/>
            <a:chOff x="7951364" y="3036511"/>
            <a:chExt cx="1840528" cy="1396595"/>
          </a:xfrm>
        </p:grpSpPr>
        <p:pic>
          <p:nvPicPr>
            <p:cNvPr id="149" name="Graphic 148">
              <a:extLst>
                <a:ext uri="{FF2B5EF4-FFF2-40B4-BE49-F238E27FC236}">
                  <a16:creationId xmlns:a16="http://schemas.microsoft.com/office/drawing/2014/main" id="{523C8155-60C8-B2BD-7B8F-2B4586F0EA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06487" y="3036511"/>
              <a:ext cx="906748" cy="906748"/>
            </a:xfrm>
            <a:prstGeom prst="rect">
              <a:avLst/>
            </a:prstGeom>
          </p:spPr>
        </p:pic>
        <p:sp>
          <p:nvSpPr>
            <p:cNvPr id="150" name="TextBox 149">
              <a:extLst>
                <a:ext uri="{FF2B5EF4-FFF2-40B4-BE49-F238E27FC236}">
                  <a16:creationId xmlns:a16="http://schemas.microsoft.com/office/drawing/2014/main" id="{1567B87C-8D42-54F6-2DC8-529F39A53F86}"/>
                </a:ext>
              </a:extLst>
            </p:cNvPr>
            <p:cNvSpPr txBox="1"/>
            <p:nvPr/>
          </p:nvSpPr>
          <p:spPr>
            <a:xfrm>
              <a:off x="7951364" y="3971441"/>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Logic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Apps</a:t>
              </a:r>
            </a:p>
          </p:txBody>
        </p:sp>
      </p:grpSp>
      <p:sp>
        <p:nvSpPr>
          <p:cNvPr id="7" name="Title 6">
            <a:extLst>
              <a:ext uri="{FF2B5EF4-FFF2-40B4-BE49-F238E27FC236}">
                <a16:creationId xmlns:a16="http://schemas.microsoft.com/office/drawing/2014/main" id="{4B93D328-5A9A-0AE3-5D64-F462D97CBF73}"/>
              </a:ext>
            </a:extLst>
          </p:cNvPr>
          <p:cNvSpPr>
            <a:spLocks noGrp="1"/>
          </p:cNvSpPr>
          <p:nvPr>
            <p:ph type="title"/>
          </p:nvPr>
        </p:nvSpPr>
        <p:spPr>
          <a:xfrm>
            <a:off x="588263" y="457200"/>
            <a:ext cx="11018520" cy="553998"/>
          </a:xfrm>
        </p:spPr>
        <p:txBody>
          <a:bodyPr>
            <a:normAutofit fontScale="90000"/>
          </a:bodyPr>
          <a:lstStyle/>
          <a:p>
            <a:r>
              <a:rPr lang="en-US" dirty="0"/>
              <a:t>Application hosting continuum</a:t>
            </a:r>
          </a:p>
        </p:txBody>
      </p:sp>
    </p:spTree>
    <p:extLst>
      <p:ext uri="{BB962C8B-B14F-4D97-AF65-F5344CB8AC3E}">
        <p14:creationId xmlns:p14="http://schemas.microsoft.com/office/powerpoint/2010/main" val="37550424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itting at a desk using a computer&#10;&#10;Description generated with high confidence">
            <a:extLst>
              <a:ext uri="{FF2B5EF4-FFF2-40B4-BE49-F238E27FC236}">
                <a16:creationId xmlns:a16="http://schemas.microsoft.com/office/drawing/2014/main" id="{510D7259-4125-4F6F-AC15-69AD5908E8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52502"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337063" y="6600360"/>
            <a:ext cx="3788039" cy="21120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gradFill>
                  <a:gsLst>
                    <a:gs pos="0">
                      <a:srgbClr val="FFFFFF"/>
                    </a:gs>
                    <a:gs pos="85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*Supporting services, like storage and networking, may be charged separately.</a:t>
            </a:r>
          </a:p>
        </p:txBody>
      </p:sp>
      <p:grpSp>
        <p:nvGrpSpPr>
          <p:cNvPr id="18" name="Group 17">
            <a:extLst>
              <a:ext uri="{FF2B5EF4-FFF2-40B4-BE49-F238E27FC236}">
                <a16:creationId xmlns:a16="http://schemas.microsoft.com/office/drawing/2014/main" id="{4C3C31C8-4278-4DB1-B5E6-4E141A83B628}"/>
              </a:ext>
            </a:extLst>
          </p:cNvPr>
          <p:cNvGrpSpPr/>
          <p:nvPr/>
        </p:nvGrpSpPr>
        <p:grpSpPr>
          <a:xfrm>
            <a:off x="5504345" y="4248597"/>
            <a:ext cx="5240587" cy="934155"/>
            <a:chOff x="5641612" y="4333291"/>
            <a:chExt cx="5345672" cy="952886"/>
          </a:xfrm>
        </p:grpSpPr>
        <p:grpSp>
          <p:nvGrpSpPr>
            <p:cNvPr id="17" name="Group 16">
              <a:extLst>
                <a:ext uri="{FF2B5EF4-FFF2-40B4-BE49-F238E27FC236}">
                  <a16:creationId xmlns:a16="http://schemas.microsoft.com/office/drawing/2014/main" id="{10ED040F-08DA-4540-8BA3-408C2C19098D}"/>
                </a:ext>
              </a:extLst>
            </p:cNvPr>
            <p:cNvGrpSpPr/>
            <p:nvPr/>
          </p:nvGrpSpPr>
          <p:grpSpPr>
            <a:xfrm>
              <a:off x="5641612" y="4333291"/>
              <a:ext cx="5345672" cy="952886"/>
              <a:chOff x="5641612" y="4333291"/>
              <a:chExt cx="5345672" cy="952886"/>
            </a:xfrm>
          </p:grpSpPr>
          <p:grpSp>
            <p:nvGrpSpPr>
              <p:cNvPr id="10" name="Group 9">
                <a:extLst>
                  <a:ext uri="{FF2B5EF4-FFF2-40B4-BE49-F238E27FC236}">
                    <a16:creationId xmlns:a16="http://schemas.microsoft.com/office/drawing/2014/main" id="{1FBCF7CA-B811-4A67-B932-FDBC344EF3FF}"/>
                  </a:ext>
                </a:extLst>
              </p:cNvPr>
              <p:cNvGrpSpPr/>
              <p:nvPr/>
            </p:nvGrpSpPr>
            <p:grpSpPr>
              <a:xfrm>
                <a:off x="6689604" y="4333291"/>
                <a:ext cx="4297680" cy="777656"/>
                <a:chOff x="6635816" y="4329674"/>
                <a:chExt cx="4297680" cy="777656"/>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2080234" cy="34030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Consumption billing</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5249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Only pay for what you use by automatically scaling up and down based on system usage and throughput.</a:t>
                  </a:r>
                </a:p>
              </p:txBody>
            </p:sp>
          </p:grpSp>
          <p:sp>
            <p:nvSpPr>
              <p:cNvPr id="31" name="Oval 30">
                <a:extLst>
                  <a:ext uri="{FF2B5EF4-FFF2-40B4-BE49-F238E27FC236}">
                    <a16:creationId xmlns:a16="http://schemas.microsoft.com/office/drawing/2014/main" id="{2BB641C0-CB8D-4BF3-886D-731F82BAC6B2}"/>
                  </a:ext>
                </a:extLst>
              </p:cNvPr>
              <p:cNvSpPr/>
              <p:nvPr/>
            </p:nvSpPr>
            <p:spPr>
              <a:xfrm>
                <a:off x="5641612" y="4371777"/>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965076" y="4627809"/>
              <a:ext cx="267472" cy="40233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0078D7"/>
            </a:solidFill>
            <a:ln>
              <a:noFill/>
            </a:ln>
          </p:spPr>
          <p:txBody>
            <a:bodyPr vert="horz" wrap="square" lIns="80687" tIns="40344" rIns="80687" bIns="403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Pro" pitchFamily="34" charset="0"/>
                <a:ea typeface="+mn-ea"/>
                <a:cs typeface="+mn-cs"/>
              </a:endParaRPr>
            </a:p>
          </p:txBody>
        </p:sp>
      </p:grpSp>
      <p:grpSp>
        <p:nvGrpSpPr>
          <p:cNvPr id="13" name="Group 12">
            <a:extLst>
              <a:ext uri="{FF2B5EF4-FFF2-40B4-BE49-F238E27FC236}">
                <a16:creationId xmlns:a16="http://schemas.microsoft.com/office/drawing/2014/main" id="{E93FF254-52C9-44ED-8C12-DA06FE0F04EA}"/>
              </a:ext>
            </a:extLst>
          </p:cNvPr>
          <p:cNvGrpSpPr/>
          <p:nvPr/>
        </p:nvGrpSpPr>
        <p:grpSpPr>
          <a:xfrm>
            <a:off x="5693822" y="2943059"/>
            <a:ext cx="5008034" cy="934155"/>
            <a:chOff x="5807994" y="3005193"/>
            <a:chExt cx="5108456" cy="952886"/>
          </a:xfrm>
        </p:grpSpPr>
        <p:grpSp>
          <p:nvGrpSpPr>
            <p:cNvPr id="53" name="Group 52">
              <a:extLst>
                <a:ext uri="{FF2B5EF4-FFF2-40B4-BE49-F238E27FC236}">
                  <a16:creationId xmlns:a16="http://schemas.microsoft.com/office/drawing/2014/main" id="{642DC2F2-4654-4009-A99D-8E1600F75919}"/>
                </a:ext>
              </a:extLst>
            </p:cNvPr>
            <p:cNvGrpSpPr/>
            <p:nvPr/>
          </p:nvGrpSpPr>
          <p:grpSpPr>
            <a:xfrm>
              <a:off x="6844031" y="3005193"/>
              <a:ext cx="4072419" cy="777656"/>
              <a:chOff x="6844031" y="4084501"/>
              <a:chExt cx="4072419" cy="777656"/>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2423419" cy="3403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68">
                    <a:solidFill>
                      <a:srgbClr val="0078D7"/>
                    </a:solidFill>
                    <a:latin typeface="Segoe UI Semibold" panose="020B0702040204020203" pitchFamily="34" charset="0"/>
                    <a:cs typeface="Segoe UI Semibold" panose="020B0702040204020203" pitchFamily="34" charset="0"/>
                  </a:rPr>
                  <a:t>E</a:t>
                </a:r>
                <a:r>
                  <a:rPr kumimoji="0" lang="en-US" sz="1568"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vent-driven processing</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5249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Application components react to events and triggers in real-time.  </a:t>
                </a:r>
              </a:p>
            </p:txBody>
          </p:sp>
        </p:grpSp>
        <p:grpSp>
          <p:nvGrpSpPr>
            <p:cNvPr id="8" name="Group 7">
              <a:extLst>
                <a:ext uri="{FF2B5EF4-FFF2-40B4-BE49-F238E27FC236}">
                  <a16:creationId xmlns:a16="http://schemas.microsoft.com/office/drawing/2014/main" id="{208B97CA-FAA8-4CFB-96F5-138817E04524}"/>
                </a:ext>
              </a:extLst>
            </p:cNvPr>
            <p:cNvGrpSpPr/>
            <p:nvPr/>
          </p:nvGrpSpPr>
          <p:grpSpPr>
            <a:xfrm>
              <a:off x="5807994" y="3043679"/>
              <a:ext cx="914400" cy="914400"/>
              <a:chOff x="5846094" y="3085782"/>
              <a:chExt cx="914400" cy="914400"/>
            </a:xfrm>
          </p:grpSpPr>
          <p:sp>
            <p:nvSpPr>
              <p:cNvPr id="16" name="Oval 15">
                <a:extLst>
                  <a:ext uri="{FF2B5EF4-FFF2-40B4-BE49-F238E27FC236}">
                    <a16:creationId xmlns:a16="http://schemas.microsoft.com/office/drawing/2014/main" id="{C7E39427-6CE5-4E16-ABA9-5DDE11F51E19}"/>
                  </a:ext>
                </a:extLst>
              </p:cNvPr>
              <p:cNvSpPr/>
              <p:nvPr/>
            </p:nvSpPr>
            <p:spPr>
              <a:xfrm>
                <a:off x="5846094" y="3085782"/>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220266" y="3379152"/>
                <a:ext cx="253463" cy="3657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marL="0" marR="0" lvl="0" indent="0" algn="ctr" defTabSz="355746" rtl="0" eaLnBrk="1" fontAlgn="base" latinLnBrk="0" hangingPunct="1">
                  <a:lnSpc>
                    <a:spcPct val="90000"/>
                  </a:lnSpc>
                  <a:spcBef>
                    <a:spcPct val="0"/>
                  </a:spcBef>
                  <a:spcAft>
                    <a:spcPct val="0"/>
                  </a:spcAft>
                  <a:buClrTx/>
                  <a:buSzTx/>
                  <a:buFontTx/>
                  <a:buNone/>
                  <a:tabLst/>
                  <a:defRPr/>
                </a:pPr>
                <a:endParaRPr kumimoji="0" lang="en-US" sz="916"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2DD05E3C-63E3-4084-8F05-9412E019E172}"/>
              </a:ext>
            </a:extLst>
          </p:cNvPr>
          <p:cNvGrpSpPr/>
          <p:nvPr/>
        </p:nvGrpSpPr>
        <p:grpSpPr>
          <a:xfrm>
            <a:off x="5504345" y="1645707"/>
            <a:ext cx="5230875" cy="958702"/>
            <a:chOff x="5641612" y="1705104"/>
            <a:chExt cx="5335765" cy="977926"/>
          </a:xfrm>
        </p:grpSpPr>
        <p:grpSp>
          <p:nvGrpSpPr>
            <p:cNvPr id="51" name="Group 50">
              <a:extLst>
                <a:ext uri="{FF2B5EF4-FFF2-40B4-BE49-F238E27FC236}">
                  <a16:creationId xmlns:a16="http://schemas.microsoft.com/office/drawing/2014/main" id="{B4CDE896-7AC0-40E9-9BE6-E0BF82767642}"/>
                </a:ext>
              </a:extLst>
            </p:cNvPr>
            <p:cNvGrpSpPr/>
            <p:nvPr/>
          </p:nvGrpSpPr>
          <p:grpSpPr>
            <a:xfrm>
              <a:off x="6679697" y="1705104"/>
              <a:ext cx="4297680" cy="977926"/>
              <a:chOff x="6693144" y="1375398"/>
              <a:chExt cx="4297680" cy="977926"/>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454748" cy="3403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No server management</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Developers can just focus on their code—there are </a:t>
                </a:r>
                <a:br>
                  <a:rPr kumimoji="0" lang="en-US" sz="1372"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no distractions around server management, capacity planning, or availability.</a:t>
                </a:r>
              </a:p>
            </p:txBody>
          </p:sp>
        </p:grpSp>
        <p:grpSp>
          <p:nvGrpSpPr>
            <p:cNvPr id="9" name="Group 8">
              <a:extLst>
                <a:ext uri="{FF2B5EF4-FFF2-40B4-BE49-F238E27FC236}">
                  <a16:creationId xmlns:a16="http://schemas.microsoft.com/office/drawing/2014/main" id="{DA0D48CB-FC14-4070-92ED-255335158B98}"/>
                </a:ext>
              </a:extLst>
            </p:cNvPr>
            <p:cNvGrpSpPr/>
            <p:nvPr/>
          </p:nvGrpSpPr>
          <p:grpSpPr>
            <a:xfrm>
              <a:off x="5641612" y="1736867"/>
              <a:ext cx="914400" cy="914400"/>
              <a:chOff x="5641612" y="1775609"/>
              <a:chExt cx="914400" cy="914400"/>
            </a:xfrm>
          </p:grpSpPr>
          <p:sp>
            <p:nvSpPr>
              <p:cNvPr id="19" name="Oval 18">
                <a:extLst>
                  <a:ext uri="{FF2B5EF4-FFF2-40B4-BE49-F238E27FC236}">
                    <a16:creationId xmlns:a16="http://schemas.microsoft.com/office/drawing/2014/main" id="{DD588AB5-3187-4E15-9E19-2FD6B4EC2232}"/>
                  </a:ext>
                </a:extLst>
              </p:cNvPr>
              <p:cNvSpPr/>
              <p:nvPr/>
            </p:nvSpPr>
            <p:spPr>
              <a:xfrm>
                <a:off x="5641612" y="1775609"/>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385" t="26021" r="30213" b="36403"/>
              <a:stretch/>
            </p:blipFill>
            <p:spPr>
              <a:xfrm>
                <a:off x="5926616" y="2062110"/>
                <a:ext cx="344393" cy="341398"/>
              </a:xfrm>
              <a:prstGeom prst="rect">
                <a:avLst/>
              </a:prstGeom>
            </p:spPr>
          </p:pic>
        </p:grpSp>
      </p:grpSp>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647788" y="289959"/>
            <a:ext cx="6277292" cy="553998"/>
          </a:xfrm>
        </p:spPr>
        <p:txBody>
          <a:bodyPr>
            <a:normAutofit fontScale="90000"/>
          </a:bodyPr>
          <a:lstStyle/>
          <a:p>
            <a:r>
              <a:rPr lang="en-US"/>
              <a:t>“Serverless” benefits</a:t>
            </a:r>
          </a:p>
        </p:txBody>
      </p:sp>
      <p:pic>
        <p:nvPicPr>
          <p:cNvPr id="4" name="Graphic 3">
            <a:extLst>
              <a:ext uri="{FF2B5EF4-FFF2-40B4-BE49-F238E27FC236}">
                <a16:creationId xmlns:a16="http://schemas.microsoft.com/office/drawing/2014/main" id="{EECA866E-7F8C-4F54-9610-7E87768DBE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3210" y="5541517"/>
            <a:ext cx="953025" cy="774988"/>
          </a:xfrm>
          <a:prstGeom prst="rect">
            <a:avLst/>
          </a:prstGeom>
        </p:spPr>
      </p:pic>
      <p:sp>
        <p:nvSpPr>
          <p:cNvPr id="38" name="TextBox 37">
            <a:extLst>
              <a:ext uri="{FF2B5EF4-FFF2-40B4-BE49-F238E27FC236}">
                <a16:creationId xmlns:a16="http://schemas.microsoft.com/office/drawing/2014/main" id="{CD709FB3-57D8-469B-840D-68B17AD7B7D1}"/>
              </a:ext>
            </a:extLst>
          </p:cNvPr>
          <p:cNvSpPr txBox="1"/>
          <p:nvPr/>
        </p:nvSpPr>
        <p:spPr>
          <a:xfrm>
            <a:off x="6193078" y="5539877"/>
            <a:ext cx="4287969" cy="3336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Microsoft Azure Well-Architected Framework</a:t>
            </a:r>
          </a:p>
        </p:txBody>
      </p:sp>
      <p:sp>
        <p:nvSpPr>
          <p:cNvPr id="39" name="TextBox 38">
            <a:extLst>
              <a:ext uri="{FF2B5EF4-FFF2-40B4-BE49-F238E27FC236}">
                <a16:creationId xmlns:a16="http://schemas.microsoft.com/office/drawing/2014/main" id="{803790E7-03E8-4603-82B5-8E0A547F6A21}"/>
              </a:ext>
            </a:extLst>
          </p:cNvPr>
          <p:cNvSpPr txBox="1"/>
          <p:nvPr/>
        </p:nvSpPr>
        <p:spPr>
          <a:xfrm>
            <a:off x="6199505" y="5828373"/>
            <a:ext cx="4287969" cy="5146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Guiding tenet, framework and 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72" dirty="0">
                <a:latin typeface="Segoe UI Semilight" panose="020B0402040204020203" pitchFamily="34" charset="0"/>
                <a:cs typeface="Segoe UI Semilight" panose="020B0402040204020203" pitchFamily="34" charset="0"/>
              </a:rPr>
              <a:t>Reliability, Security, Cost, Operational and Performance</a:t>
            </a:r>
            <a:endParaRPr kumimoji="0" lang="en-US" sz="1372"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893413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60609-1E15-4C00-A833-82DAB496A951}"/>
              </a:ext>
            </a:extLst>
          </p:cNvPr>
          <p:cNvSpPr>
            <a:spLocks noGrp="1"/>
          </p:cNvSpPr>
          <p:nvPr>
            <p:ph type="title"/>
          </p:nvPr>
        </p:nvSpPr>
        <p:spPr/>
        <p:txBody>
          <a:bodyPr/>
          <a:lstStyle/>
          <a:p>
            <a:r>
              <a:rPr lang="en-US"/>
              <a:t>Serverless architecture</a:t>
            </a:r>
          </a:p>
        </p:txBody>
      </p:sp>
      <p:pic>
        <p:nvPicPr>
          <p:cNvPr id="4" name="Graphic 3">
            <a:extLst>
              <a:ext uri="{FF2B5EF4-FFF2-40B4-BE49-F238E27FC236}">
                <a16:creationId xmlns:a16="http://schemas.microsoft.com/office/drawing/2014/main" id="{18EAAFA3-F116-479E-97DE-68F61742E9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2263" y="3054309"/>
            <a:ext cx="1046123" cy="1046123"/>
          </a:xfrm>
          <a:prstGeom prst="rect">
            <a:avLst/>
          </a:prstGeom>
        </p:spPr>
      </p:pic>
      <p:pic>
        <p:nvPicPr>
          <p:cNvPr id="8" name="Graphic 7">
            <a:extLst>
              <a:ext uri="{FF2B5EF4-FFF2-40B4-BE49-F238E27FC236}">
                <a16:creationId xmlns:a16="http://schemas.microsoft.com/office/drawing/2014/main" id="{C421AEC6-0EB9-454A-8195-E4EDF4B2D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3349" y="3054309"/>
            <a:ext cx="1046123" cy="1046123"/>
          </a:xfrm>
          <a:prstGeom prst="rect">
            <a:avLst/>
          </a:prstGeom>
        </p:spPr>
      </p:pic>
      <p:pic>
        <p:nvPicPr>
          <p:cNvPr id="10" name="Graphic 9">
            <a:extLst>
              <a:ext uri="{FF2B5EF4-FFF2-40B4-BE49-F238E27FC236}">
                <a16:creationId xmlns:a16="http://schemas.microsoft.com/office/drawing/2014/main" id="{52789B2D-3798-4658-BD14-BD671CE2D0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0049" y="3054311"/>
            <a:ext cx="1046121" cy="1046121"/>
          </a:xfrm>
          <a:prstGeom prst="rect">
            <a:avLst/>
          </a:prstGeom>
        </p:spPr>
      </p:pic>
      <p:pic>
        <p:nvPicPr>
          <p:cNvPr id="12" name="Graphic 11">
            <a:extLst>
              <a:ext uri="{FF2B5EF4-FFF2-40B4-BE49-F238E27FC236}">
                <a16:creationId xmlns:a16="http://schemas.microsoft.com/office/drawing/2014/main" id="{44AB180A-114E-4CE5-A908-9E4A53EE75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2263" y="1603295"/>
            <a:ext cx="1046123" cy="1046123"/>
          </a:xfrm>
          <a:prstGeom prst="rect">
            <a:avLst/>
          </a:prstGeom>
        </p:spPr>
      </p:pic>
      <p:pic>
        <p:nvPicPr>
          <p:cNvPr id="14" name="Graphic 13">
            <a:extLst>
              <a:ext uri="{FF2B5EF4-FFF2-40B4-BE49-F238E27FC236}">
                <a16:creationId xmlns:a16="http://schemas.microsoft.com/office/drawing/2014/main" id="{AB8AAA3D-EE88-4C98-8B1D-E35EDAFEC3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2262" y="5059319"/>
            <a:ext cx="1046124" cy="1046124"/>
          </a:xfrm>
          <a:prstGeom prst="rect">
            <a:avLst/>
          </a:prstGeom>
        </p:spPr>
      </p:pic>
      <p:cxnSp>
        <p:nvCxnSpPr>
          <p:cNvPr id="16" name="Straight Arrow Connector 15">
            <a:extLst>
              <a:ext uri="{FF2B5EF4-FFF2-40B4-BE49-F238E27FC236}">
                <a16:creationId xmlns:a16="http://schemas.microsoft.com/office/drawing/2014/main" id="{68865C85-D760-4F7E-B5EE-FCB30FA7CF62}"/>
              </a:ext>
            </a:extLst>
          </p:cNvPr>
          <p:cNvCxnSpPr>
            <a:cxnSpLocks/>
            <a:stCxn id="12" idx="2"/>
            <a:endCxn id="4" idx="0"/>
          </p:cNvCxnSpPr>
          <p:nvPr/>
        </p:nvCxnSpPr>
        <p:spPr>
          <a:xfrm>
            <a:off x="5775325" y="2649418"/>
            <a:ext cx="0" cy="404891"/>
          </a:xfrm>
          <a:prstGeom prst="straightConnector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C575DC-EDFB-477D-9A10-B23B1039879F}"/>
              </a:ext>
            </a:extLst>
          </p:cNvPr>
          <p:cNvCxnSpPr>
            <a:cxnSpLocks/>
            <a:stCxn id="8" idx="3"/>
            <a:endCxn id="4" idx="1"/>
          </p:cNvCxnSpPr>
          <p:nvPr/>
        </p:nvCxnSpPr>
        <p:spPr>
          <a:xfrm>
            <a:off x="3399472" y="3577371"/>
            <a:ext cx="1852791" cy="0"/>
          </a:xfrm>
          <a:prstGeom prst="straightConnector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8BA19-E65C-4D3D-A7E0-4CB6ED7FDD76}"/>
              </a:ext>
            </a:extLst>
          </p:cNvPr>
          <p:cNvCxnSpPr>
            <a:cxnSpLocks/>
            <a:stCxn id="4" idx="3"/>
            <a:endCxn id="10" idx="1"/>
          </p:cNvCxnSpPr>
          <p:nvPr/>
        </p:nvCxnSpPr>
        <p:spPr>
          <a:xfrm>
            <a:off x="6298386" y="3577371"/>
            <a:ext cx="1721663" cy="1"/>
          </a:xfrm>
          <a:prstGeom prst="straightConnector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6D26F50-55E9-4297-B9C0-F309FAF1F5F5}"/>
              </a:ext>
            </a:extLst>
          </p:cNvPr>
          <p:cNvCxnSpPr>
            <a:cxnSpLocks/>
          </p:cNvCxnSpPr>
          <p:nvPr/>
        </p:nvCxnSpPr>
        <p:spPr>
          <a:xfrm>
            <a:off x="5775324" y="4654428"/>
            <a:ext cx="1" cy="404891"/>
          </a:xfrm>
          <a:prstGeom prst="straightConnector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6A4DF9-3A4B-42FF-A912-34FF07EFEE2B}"/>
              </a:ext>
            </a:extLst>
          </p:cNvPr>
          <p:cNvSpPr txBox="1"/>
          <p:nvPr/>
        </p:nvSpPr>
        <p:spPr>
          <a:xfrm>
            <a:off x="1602439" y="4041812"/>
            <a:ext cx="2547942" cy="553998"/>
          </a:xfrm>
          <a:prstGeom prst="rect">
            <a:avLst/>
          </a:prstGeom>
          <a:noFill/>
        </p:spPr>
        <p:txBody>
          <a:bodyPr wrap="none" lIns="0" tIns="0" rIns="0" bIns="0" rtlCol="0">
            <a:spAutoFit/>
          </a:bodyPr>
          <a:lstStyle/>
          <a:p>
            <a:pPr algn="l"/>
            <a:r>
              <a:rPr lang="en-US" sz="2000"/>
              <a:t>Azure Event Grid Topic</a:t>
            </a:r>
          </a:p>
          <a:p>
            <a:pPr algn="ctr"/>
            <a:r>
              <a:rPr lang="en-US" sz="1600"/>
              <a:t>(New Order Event)</a:t>
            </a:r>
          </a:p>
        </p:txBody>
      </p:sp>
      <p:sp>
        <p:nvSpPr>
          <p:cNvPr id="25" name="TextBox 24">
            <a:extLst>
              <a:ext uri="{FF2B5EF4-FFF2-40B4-BE49-F238E27FC236}">
                <a16:creationId xmlns:a16="http://schemas.microsoft.com/office/drawing/2014/main" id="{A6C6459D-288A-491F-B459-AB38B29FC48F}"/>
              </a:ext>
            </a:extLst>
          </p:cNvPr>
          <p:cNvSpPr txBox="1"/>
          <p:nvPr/>
        </p:nvSpPr>
        <p:spPr>
          <a:xfrm>
            <a:off x="7269139" y="4041813"/>
            <a:ext cx="2547942" cy="553998"/>
          </a:xfrm>
          <a:prstGeom prst="rect">
            <a:avLst/>
          </a:prstGeom>
          <a:noFill/>
        </p:spPr>
        <p:txBody>
          <a:bodyPr wrap="none" lIns="0" tIns="0" rIns="0" bIns="0" rtlCol="0">
            <a:spAutoFit/>
          </a:bodyPr>
          <a:lstStyle/>
          <a:p>
            <a:pPr algn="ctr"/>
            <a:r>
              <a:rPr lang="en-US" sz="2000"/>
              <a:t>Azure Event Grid Topic</a:t>
            </a:r>
          </a:p>
          <a:p>
            <a:pPr algn="ctr"/>
            <a:r>
              <a:rPr lang="en-US" sz="1600"/>
              <a:t>(Order Change Event)</a:t>
            </a:r>
          </a:p>
        </p:txBody>
      </p:sp>
      <p:sp>
        <p:nvSpPr>
          <p:cNvPr id="27" name="TextBox 26">
            <a:extLst>
              <a:ext uri="{FF2B5EF4-FFF2-40B4-BE49-F238E27FC236}">
                <a16:creationId xmlns:a16="http://schemas.microsoft.com/office/drawing/2014/main" id="{6DB6BE9C-B53C-421B-95EF-475DC973316D}"/>
              </a:ext>
            </a:extLst>
          </p:cNvPr>
          <p:cNvSpPr txBox="1"/>
          <p:nvPr/>
        </p:nvSpPr>
        <p:spPr>
          <a:xfrm>
            <a:off x="4767935" y="6105443"/>
            <a:ext cx="2014782" cy="553998"/>
          </a:xfrm>
          <a:prstGeom prst="rect">
            <a:avLst/>
          </a:prstGeom>
          <a:noFill/>
        </p:spPr>
        <p:txBody>
          <a:bodyPr wrap="none" lIns="0" tIns="0" rIns="0" bIns="0" rtlCol="0">
            <a:spAutoFit/>
          </a:bodyPr>
          <a:lstStyle/>
          <a:p>
            <a:pPr algn="ctr"/>
            <a:r>
              <a:rPr lang="en-US" sz="2000"/>
              <a:t>Azure Cosmos DB</a:t>
            </a:r>
          </a:p>
          <a:p>
            <a:pPr algn="ctr"/>
            <a:r>
              <a:rPr lang="en-US" sz="1600"/>
              <a:t>(Order Database)</a:t>
            </a:r>
          </a:p>
        </p:txBody>
      </p:sp>
      <p:sp>
        <p:nvSpPr>
          <p:cNvPr id="29" name="TextBox 28">
            <a:extLst>
              <a:ext uri="{FF2B5EF4-FFF2-40B4-BE49-F238E27FC236}">
                <a16:creationId xmlns:a16="http://schemas.microsoft.com/office/drawing/2014/main" id="{F0052C81-0821-47A7-9E12-FA5CEE1175C8}"/>
              </a:ext>
            </a:extLst>
          </p:cNvPr>
          <p:cNvSpPr txBox="1"/>
          <p:nvPr/>
        </p:nvSpPr>
        <p:spPr>
          <a:xfrm>
            <a:off x="4443752" y="1109424"/>
            <a:ext cx="2676822" cy="553998"/>
          </a:xfrm>
          <a:prstGeom prst="rect">
            <a:avLst/>
          </a:prstGeom>
          <a:noFill/>
        </p:spPr>
        <p:txBody>
          <a:bodyPr wrap="none" lIns="0" tIns="0" rIns="0" bIns="0" rtlCol="0">
            <a:spAutoFit/>
          </a:bodyPr>
          <a:lstStyle/>
          <a:p>
            <a:pPr algn="ctr"/>
            <a:r>
              <a:rPr lang="en-US" sz="2000"/>
              <a:t>Azure API Management</a:t>
            </a:r>
          </a:p>
          <a:p>
            <a:pPr algn="ctr"/>
            <a:r>
              <a:rPr lang="en-US" sz="1600"/>
              <a:t>(Modify Order)</a:t>
            </a:r>
          </a:p>
        </p:txBody>
      </p:sp>
      <p:sp>
        <p:nvSpPr>
          <p:cNvPr id="40" name="TextBox 39">
            <a:extLst>
              <a:ext uri="{FF2B5EF4-FFF2-40B4-BE49-F238E27FC236}">
                <a16:creationId xmlns:a16="http://schemas.microsoft.com/office/drawing/2014/main" id="{2E518040-9C84-421E-A62A-98E141B934AA}"/>
              </a:ext>
            </a:extLst>
          </p:cNvPr>
          <p:cNvSpPr txBox="1"/>
          <p:nvPr/>
        </p:nvSpPr>
        <p:spPr>
          <a:xfrm>
            <a:off x="4871327" y="4041346"/>
            <a:ext cx="1807995" cy="553998"/>
          </a:xfrm>
          <a:prstGeom prst="rect">
            <a:avLst/>
          </a:prstGeom>
          <a:noFill/>
        </p:spPr>
        <p:txBody>
          <a:bodyPr wrap="none" lIns="0" tIns="0" rIns="0" bIns="0" rtlCol="0">
            <a:spAutoFit/>
          </a:bodyPr>
          <a:lstStyle/>
          <a:p>
            <a:pPr algn="ctr"/>
            <a:r>
              <a:rPr lang="en-US" sz="2000"/>
              <a:t>Azure Functions</a:t>
            </a:r>
          </a:p>
          <a:p>
            <a:pPr algn="ctr"/>
            <a:r>
              <a:rPr lang="en-US" sz="1600"/>
              <a:t>(Order Processing)</a:t>
            </a:r>
          </a:p>
        </p:txBody>
      </p:sp>
      <p:sp>
        <p:nvSpPr>
          <p:cNvPr id="3" name="TextBox 2">
            <a:extLst>
              <a:ext uri="{FF2B5EF4-FFF2-40B4-BE49-F238E27FC236}">
                <a16:creationId xmlns:a16="http://schemas.microsoft.com/office/drawing/2014/main" id="{77CB740A-183B-42E2-851B-182E6788BA15}"/>
              </a:ext>
            </a:extLst>
          </p:cNvPr>
          <p:cNvSpPr txBox="1"/>
          <p:nvPr/>
        </p:nvSpPr>
        <p:spPr>
          <a:xfrm>
            <a:off x="8151586" y="493486"/>
            <a:ext cx="3686628"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dirty="0">
                <a:cs typeface="Segoe UI"/>
              </a:rPr>
              <a:t>Use case(s) and patterns</a:t>
            </a:r>
          </a:p>
          <a:p>
            <a:pPr marL="342900" indent="-342900">
              <a:buFont typeface="Wingdings"/>
              <a:buChar char="Ø"/>
            </a:pPr>
            <a:r>
              <a:rPr lang="en-US" sz="2000" b="1" dirty="0">
                <a:solidFill>
                  <a:schemeClr val="accent1">
                    <a:lumMod val="75000"/>
                  </a:schemeClr>
                </a:solidFill>
                <a:cs typeface="Segoe UI"/>
              </a:rPr>
              <a:t>Order management </a:t>
            </a:r>
          </a:p>
          <a:p>
            <a:pPr marL="342900" indent="-342900">
              <a:buFont typeface="Wingdings"/>
              <a:buChar char="Ø"/>
            </a:pPr>
            <a:r>
              <a:rPr lang="en-US" sz="2000" b="1" dirty="0">
                <a:solidFill>
                  <a:schemeClr val="accent1">
                    <a:lumMod val="75000"/>
                  </a:schemeClr>
                </a:solidFill>
                <a:cs typeface="Segoe UI"/>
              </a:rPr>
              <a:t>Service delivery</a:t>
            </a:r>
          </a:p>
          <a:p>
            <a:pPr marL="342900" indent="-342900">
              <a:buFont typeface="Wingdings"/>
              <a:buChar char="Ø"/>
            </a:pPr>
            <a:r>
              <a:rPr lang="en-US" sz="2000" b="1" dirty="0">
                <a:solidFill>
                  <a:schemeClr val="accent1">
                    <a:lumMod val="75000"/>
                  </a:schemeClr>
                </a:solidFill>
                <a:cs typeface="Segoe UI"/>
              </a:rPr>
              <a:t>Financial transactions</a:t>
            </a:r>
          </a:p>
        </p:txBody>
      </p:sp>
    </p:spTree>
    <p:extLst>
      <p:ext uri="{BB962C8B-B14F-4D97-AF65-F5344CB8AC3E}">
        <p14:creationId xmlns:p14="http://schemas.microsoft.com/office/powerpoint/2010/main" val="3516434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B103-B133-412E-8F73-1735D6BB78E5}"/>
              </a:ext>
            </a:extLst>
          </p:cNvPr>
          <p:cNvSpPr>
            <a:spLocks noGrp="1"/>
          </p:cNvSpPr>
          <p:nvPr>
            <p:ph type="title"/>
          </p:nvPr>
        </p:nvSpPr>
        <p:spPr/>
        <p:txBody>
          <a:bodyPr/>
          <a:lstStyle/>
          <a:p>
            <a:r>
              <a:rPr lang="en-US"/>
              <a:t>Anatomy of a Function App</a:t>
            </a:r>
          </a:p>
        </p:txBody>
      </p:sp>
      <p:sp>
        <p:nvSpPr>
          <p:cNvPr id="3" name="Rectangle 2">
            <a:extLst>
              <a:ext uri="{FF2B5EF4-FFF2-40B4-BE49-F238E27FC236}">
                <a16:creationId xmlns:a16="http://schemas.microsoft.com/office/drawing/2014/main" id="{B267E1DE-6F1E-43A2-9B0F-113E75006C07}"/>
              </a:ext>
            </a:extLst>
          </p:cNvPr>
          <p:cNvSpPr/>
          <p:nvPr/>
        </p:nvSpPr>
        <p:spPr bwMode="auto">
          <a:xfrm>
            <a:off x="2676698" y="2795595"/>
            <a:ext cx="7182197" cy="27822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ea typeface="Segoe UI" pitchFamily="34" charset="0"/>
              <a:cs typeface="Segoe UI" pitchFamily="34" charset="0"/>
            </a:endParaRPr>
          </a:p>
          <a:p>
            <a:pPr algn="ctr" defTabSz="932472" fontAlgn="base">
              <a:spcBef>
                <a:spcPct val="0"/>
              </a:spcBef>
              <a:spcAft>
                <a:spcPct val="0"/>
              </a:spcAft>
            </a:pPr>
            <a:endParaRPr lang="en-US" sz="2000">
              <a:solidFill>
                <a:srgbClr val="FFFFFF"/>
              </a:solidFill>
              <a:ea typeface="Segoe UI" pitchFamily="34" charset="0"/>
              <a:cs typeface="Segoe UI" pitchFamily="34" charset="0"/>
            </a:endParaRPr>
          </a:p>
          <a:p>
            <a:pPr algn="ctr" defTabSz="932472" fontAlgn="base">
              <a:spcBef>
                <a:spcPct val="0"/>
              </a:spcBef>
              <a:spcAft>
                <a:spcPct val="0"/>
              </a:spcAft>
            </a:pPr>
            <a:endParaRPr lang="en-US" sz="2000">
              <a:solidFill>
                <a:srgbClr val="FFFFFF"/>
              </a:solidFill>
              <a:ea typeface="Segoe UI" pitchFamily="34" charset="0"/>
              <a:cs typeface="Segoe UI" pitchFamily="34" charset="0"/>
            </a:endParaRPr>
          </a:p>
          <a:p>
            <a:pPr algn="ctr" defTabSz="932472" fontAlgn="base">
              <a:spcBef>
                <a:spcPct val="0"/>
              </a:spcBef>
              <a:spcAft>
                <a:spcPct val="0"/>
              </a:spcAft>
            </a:pPr>
            <a:r>
              <a:rPr lang="en-US" sz="2000">
                <a:solidFill>
                  <a:srgbClr val="FFFFFF"/>
                </a:solidFill>
                <a:ea typeface="Segoe UI" pitchFamily="34" charset="0"/>
                <a:cs typeface="Segoe UI" pitchFamily="34" charset="0"/>
              </a:rPr>
              <a:t>Function App</a:t>
            </a:r>
          </a:p>
        </p:txBody>
      </p:sp>
      <p:pic>
        <p:nvPicPr>
          <p:cNvPr id="5" name="Graphic 4">
            <a:extLst>
              <a:ext uri="{FF2B5EF4-FFF2-40B4-BE49-F238E27FC236}">
                <a16:creationId xmlns:a16="http://schemas.microsoft.com/office/drawing/2014/main" id="{6959C730-1295-4BF6-9CB4-C32086BCE3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6698" y="2824247"/>
            <a:ext cx="1209504" cy="1209504"/>
          </a:xfrm>
          <a:prstGeom prst="rect">
            <a:avLst/>
          </a:prstGeom>
        </p:spPr>
      </p:pic>
      <p:pic>
        <p:nvPicPr>
          <p:cNvPr id="7" name="Graphic 6">
            <a:extLst>
              <a:ext uri="{FF2B5EF4-FFF2-40B4-BE49-F238E27FC236}">
                <a16:creationId xmlns:a16="http://schemas.microsoft.com/office/drawing/2014/main" id="{FFCB758A-C3EE-4D5A-8887-D7F62D95BC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9855" y="2824248"/>
            <a:ext cx="1209504" cy="1209504"/>
          </a:xfrm>
          <a:prstGeom prst="rect">
            <a:avLst/>
          </a:prstGeom>
        </p:spPr>
      </p:pic>
      <p:pic>
        <p:nvPicPr>
          <p:cNvPr id="9" name="Graphic 8">
            <a:extLst>
              <a:ext uri="{FF2B5EF4-FFF2-40B4-BE49-F238E27FC236}">
                <a16:creationId xmlns:a16="http://schemas.microsoft.com/office/drawing/2014/main" id="{96129E2A-4BCC-4E27-82C4-619D5C9F6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9391" y="2824247"/>
            <a:ext cx="1209504" cy="1209504"/>
          </a:xfrm>
          <a:prstGeom prst="rect">
            <a:avLst/>
          </a:prstGeom>
        </p:spPr>
      </p:pic>
      <p:cxnSp>
        <p:nvCxnSpPr>
          <p:cNvPr id="15" name="Straight Arrow Connector 14">
            <a:extLst>
              <a:ext uri="{FF2B5EF4-FFF2-40B4-BE49-F238E27FC236}">
                <a16:creationId xmlns:a16="http://schemas.microsoft.com/office/drawing/2014/main" id="{1FC987FF-7E93-4D01-B099-D93DC93BF0A1}"/>
              </a:ext>
            </a:extLst>
          </p:cNvPr>
          <p:cNvCxnSpPr>
            <a:cxnSpLocks/>
            <a:endCxn id="5" idx="0"/>
          </p:cNvCxnSpPr>
          <p:nvPr/>
        </p:nvCxnSpPr>
        <p:spPr>
          <a:xfrm>
            <a:off x="3281450" y="2044931"/>
            <a:ext cx="0" cy="7793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C0D91B-5EEE-4BA8-8056-44919DBF4E0E}"/>
              </a:ext>
            </a:extLst>
          </p:cNvPr>
          <p:cNvSpPr txBox="1"/>
          <p:nvPr/>
        </p:nvSpPr>
        <p:spPr>
          <a:xfrm>
            <a:off x="2629925" y="1646109"/>
            <a:ext cx="1303049" cy="271613"/>
          </a:xfrm>
          <a:prstGeom prst="rect">
            <a:avLst/>
          </a:prstGeom>
        </p:spPr>
        <p:txBody>
          <a:bodyPr wrap="none" lIns="0" tIns="0" rIns="0" bIns="0" rtlCol="0" anchor="t" anchorCtr="0">
            <a:spAutoFit/>
          </a:bodyPr>
          <a:lstStyle/>
          <a:p>
            <a:pPr algn="ctr"/>
            <a:r>
              <a:rPr lang="en-US"/>
              <a:t>Trigger Event</a:t>
            </a:r>
          </a:p>
        </p:txBody>
      </p:sp>
      <p:cxnSp>
        <p:nvCxnSpPr>
          <p:cNvPr id="35" name="Straight Arrow Connector 34">
            <a:extLst>
              <a:ext uri="{FF2B5EF4-FFF2-40B4-BE49-F238E27FC236}">
                <a16:creationId xmlns:a16="http://schemas.microsoft.com/office/drawing/2014/main" id="{656A99D4-0C18-4BC0-A846-103D02192A47}"/>
              </a:ext>
            </a:extLst>
          </p:cNvPr>
          <p:cNvCxnSpPr>
            <a:cxnSpLocks/>
          </p:cNvCxnSpPr>
          <p:nvPr/>
        </p:nvCxnSpPr>
        <p:spPr>
          <a:xfrm>
            <a:off x="6301380" y="2073585"/>
            <a:ext cx="0" cy="7793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5E6682D-74A5-4E0F-81DB-27A304EF5F18}"/>
              </a:ext>
            </a:extLst>
          </p:cNvPr>
          <p:cNvSpPr txBox="1"/>
          <p:nvPr/>
        </p:nvSpPr>
        <p:spPr>
          <a:xfrm>
            <a:off x="5649855" y="1674763"/>
            <a:ext cx="1303049" cy="271613"/>
          </a:xfrm>
          <a:prstGeom prst="rect">
            <a:avLst/>
          </a:prstGeom>
        </p:spPr>
        <p:txBody>
          <a:bodyPr wrap="none" lIns="0" tIns="0" rIns="0" bIns="0" rtlCol="0" anchor="t" anchorCtr="0">
            <a:spAutoFit/>
          </a:bodyPr>
          <a:lstStyle/>
          <a:p>
            <a:pPr algn="ctr"/>
            <a:r>
              <a:rPr lang="en-US"/>
              <a:t>Trigger Event</a:t>
            </a:r>
          </a:p>
        </p:txBody>
      </p:sp>
      <p:cxnSp>
        <p:nvCxnSpPr>
          <p:cNvPr id="39" name="Straight Arrow Connector 38">
            <a:extLst>
              <a:ext uri="{FF2B5EF4-FFF2-40B4-BE49-F238E27FC236}">
                <a16:creationId xmlns:a16="http://schemas.microsoft.com/office/drawing/2014/main" id="{02FC626D-758B-4296-9400-FEB87A371C68}"/>
              </a:ext>
            </a:extLst>
          </p:cNvPr>
          <p:cNvCxnSpPr>
            <a:cxnSpLocks/>
          </p:cNvCxnSpPr>
          <p:nvPr/>
        </p:nvCxnSpPr>
        <p:spPr>
          <a:xfrm>
            <a:off x="9305074" y="2073585"/>
            <a:ext cx="0" cy="7793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93B896D-189F-41D7-963E-A4A9BBCBA9FE}"/>
              </a:ext>
            </a:extLst>
          </p:cNvPr>
          <p:cNvSpPr txBox="1"/>
          <p:nvPr/>
        </p:nvSpPr>
        <p:spPr>
          <a:xfrm>
            <a:off x="8653549" y="1674763"/>
            <a:ext cx="1303049" cy="271613"/>
          </a:xfrm>
          <a:prstGeom prst="rect">
            <a:avLst/>
          </a:prstGeom>
        </p:spPr>
        <p:txBody>
          <a:bodyPr wrap="none" lIns="0" tIns="0" rIns="0" bIns="0" rtlCol="0" anchor="t" anchorCtr="0">
            <a:spAutoFit/>
          </a:bodyPr>
          <a:lstStyle/>
          <a:p>
            <a:pPr algn="ctr"/>
            <a:r>
              <a:rPr lang="en-US"/>
              <a:t>Trigger Event</a:t>
            </a:r>
          </a:p>
        </p:txBody>
      </p:sp>
      <p:sp>
        <p:nvSpPr>
          <p:cNvPr id="43" name="TextBox 42">
            <a:extLst>
              <a:ext uri="{FF2B5EF4-FFF2-40B4-BE49-F238E27FC236}">
                <a16:creationId xmlns:a16="http://schemas.microsoft.com/office/drawing/2014/main" id="{062EFF25-D4CD-481D-8EAD-D51FC028B06E}"/>
              </a:ext>
            </a:extLst>
          </p:cNvPr>
          <p:cNvSpPr txBox="1"/>
          <p:nvPr/>
        </p:nvSpPr>
        <p:spPr>
          <a:xfrm>
            <a:off x="1015543" y="3293192"/>
            <a:ext cx="1098058" cy="271613"/>
          </a:xfrm>
          <a:prstGeom prst="rect">
            <a:avLst/>
          </a:prstGeom>
        </p:spPr>
        <p:txBody>
          <a:bodyPr wrap="none" lIns="0" tIns="0" rIns="0" bIns="0" rtlCol="0" anchor="t" anchorCtr="0">
            <a:spAutoFit/>
          </a:bodyPr>
          <a:lstStyle/>
          <a:p>
            <a:pPr algn="ctr"/>
            <a:r>
              <a:rPr lang="en-US"/>
              <a:t>(Functions)</a:t>
            </a:r>
          </a:p>
        </p:txBody>
      </p:sp>
    </p:spTree>
    <p:extLst>
      <p:ext uri="{BB962C8B-B14F-4D97-AF65-F5344CB8AC3E}">
        <p14:creationId xmlns:p14="http://schemas.microsoft.com/office/powerpoint/2010/main" val="1761182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B103-B133-412E-8F73-1735D6BB78E5}"/>
              </a:ext>
            </a:extLst>
          </p:cNvPr>
          <p:cNvSpPr>
            <a:spLocks noGrp="1"/>
          </p:cNvSpPr>
          <p:nvPr>
            <p:ph type="title"/>
          </p:nvPr>
        </p:nvSpPr>
        <p:spPr/>
        <p:txBody>
          <a:bodyPr/>
          <a:lstStyle/>
          <a:p>
            <a:r>
              <a:rPr lang="en-US"/>
              <a:t>Anatomy of a Function</a:t>
            </a:r>
          </a:p>
        </p:txBody>
      </p:sp>
      <p:pic>
        <p:nvPicPr>
          <p:cNvPr id="4" name="Graphic 3">
            <a:extLst>
              <a:ext uri="{FF2B5EF4-FFF2-40B4-BE49-F238E27FC236}">
                <a16:creationId xmlns:a16="http://schemas.microsoft.com/office/drawing/2014/main" id="{F031E425-0BCD-44FD-921D-3FDC68885B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9610" y="3377352"/>
            <a:ext cx="1612779" cy="1612779"/>
          </a:xfrm>
          <a:prstGeom prst="rect">
            <a:avLst/>
          </a:prstGeom>
        </p:spPr>
      </p:pic>
      <p:cxnSp>
        <p:nvCxnSpPr>
          <p:cNvPr id="6" name="Straight Arrow Connector 5">
            <a:extLst>
              <a:ext uri="{FF2B5EF4-FFF2-40B4-BE49-F238E27FC236}">
                <a16:creationId xmlns:a16="http://schemas.microsoft.com/office/drawing/2014/main" id="{116C0FE0-51FE-42E8-B030-3671444AB143}"/>
              </a:ext>
            </a:extLst>
          </p:cNvPr>
          <p:cNvCxnSpPr>
            <a:cxnSpLocks/>
          </p:cNvCxnSpPr>
          <p:nvPr/>
        </p:nvCxnSpPr>
        <p:spPr>
          <a:xfrm>
            <a:off x="2878877" y="4183741"/>
            <a:ext cx="18981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CBE11C0-8FB3-4F1E-8D60-71E2295905DF}"/>
              </a:ext>
            </a:extLst>
          </p:cNvPr>
          <p:cNvSpPr txBox="1"/>
          <p:nvPr/>
        </p:nvSpPr>
        <p:spPr>
          <a:xfrm>
            <a:off x="2878877" y="3824431"/>
            <a:ext cx="1736650" cy="269304"/>
          </a:xfrm>
          <a:prstGeom prst="rect">
            <a:avLst/>
          </a:prstGeom>
        </p:spPr>
        <p:txBody>
          <a:bodyPr wrap="square" lIns="0" tIns="0" rIns="0" bIns="0" rtlCol="0" anchor="t" anchorCtr="0">
            <a:spAutoFit/>
          </a:bodyPr>
          <a:lstStyle/>
          <a:p>
            <a:r>
              <a:rPr lang="en-US" sz="1750"/>
              <a:t>1. Trigger</a:t>
            </a:r>
            <a:endParaRPr lang="en-US"/>
          </a:p>
        </p:txBody>
      </p:sp>
      <p:cxnSp>
        <p:nvCxnSpPr>
          <p:cNvPr id="10" name="Straight Arrow Connector 9">
            <a:extLst>
              <a:ext uri="{FF2B5EF4-FFF2-40B4-BE49-F238E27FC236}">
                <a16:creationId xmlns:a16="http://schemas.microsoft.com/office/drawing/2014/main" id="{3137B11E-0228-48DF-9155-5D193E1B56E3}"/>
              </a:ext>
            </a:extLst>
          </p:cNvPr>
          <p:cNvCxnSpPr>
            <a:cxnSpLocks/>
          </p:cNvCxnSpPr>
          <p:nvPr/>
        </p:nvCxnSpPr>
        <p:spPr>
          <a:xfrm>
            <a:off x="6095997" y="2331170"/>
            <a:ext cx="0" cy="868123"/>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666D1EC-B613-4F0A-844B-2E45164A0E66}"/>
              </a:ext>
            </a:extLst>
          </p:cNvPr>
          <p:cNvSpPr txBox="1"/>
          <p:nvPr/>
        </p:nvSpPr>
        <p:spPr>
          <a:xfrm>
            <a:off x="5186296" y="1953260"/>
            <a:ext cx="1819409" cy="271613"/>
          </a:xfrm>
          <a:prstGeom prst="rect">
            <a:avLst/>
          </a:prstGeom>
        </p:spPr>
        <p:txBody>
          <a:bodyPr wrap="none" lIns="0" tIns="0" rIns="0" bIns="0" rtlCol="0" anchor="t" anchorCtr="0">
            <a:spAutoFit/>
          </a:bodyPr>
          <a:lstStyle/>
          <a:p>
            <a:pPr algn="ctr"/>
            <a:r>
              <a:rPr lang="en-US"/>
              <a:t>2. Input Binding(s)</a:t>
            </a:r>
          </a:p>
        </p:txBody>
      </p:sp>
      <p:cxnSp>
        <p:nvCxnSpPr>
          <p:cNvPr id="14" name="Straight Arrow Connector 13">
            <a:extLst>
              <a:ext uri="{FF2B5EF4-FFF2-40B4-BE49-F238E27FC236}">
                <a16:creationId xmlns:a16="http://schemas.microsoft.com/office/drawing/2014/main" id="{413E8DF2-B464-4E3F-A75C-A7A1E0898E27}"/>
              </a:ext>
            </a:extLst>
          </p:cNvPr>
          <p:cNvCxnSpPr>
            <a:cxnSpLocks/>
          </p:cNvCxnSpPr>
          <p:nvPr/>
        </p:nvCxnSpPr>
        <p:spPr>
          <a:xfrm>
            <a:off x="7414925" y="4183409"/>
            <a:ext cx="189819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917CB9D-3CD2-4C54-81A1-D44D3D62EFAA}"/>
              </a:ext>
            </a:extLst>
          </p:cNvPr>
          <p:cNvSpPr txBox="1"/>
          <p:nvPr/>
        </p:nvSpPr>
        <p:spPr>
          <a:xfrm>
            <a:off x="7414925" y="3824099"/>
            <a:ext cx="1043555" cy="271613"/>
          </a:xfrm>
          <a:prstGeom prst="rect">
            <a:avLst/>
          </a:prstGeom>
        </p:spPr>
        <p:txBody>
          <a:bodyPr wrap="none" lIns="0" tIns="0" rIns="0" bIns="0" rtlCol="0" anchor="t" anchorCtr="0">
            <a:spAutoFit/>
          </a:bodyPr>
          <a:lstStyle/>
          <a:p>
            <a:r>
              <a:rPr lang="en-US"/>
              <a:t>4. Outputs</a:t>
            </a:r>
          </a:p>
        </p:txBody>
      </p:sp>
      <p:sp>
        <p:nvSpPr>
          <p:cNvPr id="18" name="TextBox 17">
            <a:extLst>
              <a:ext uri="{FF2B5EF4-FFF2-40B4-BE49-F238E27FC236}">
                <a16:creationId xmlns:a16="http://schemas.microsoft.com/office/drawing/2014/main" id="{1C9A192B-5B0F-47D0-8DD8-94FF344CDFDF}"/>
              </a:ext>
            </a:extLst>
          </p:cNvPr>
          <p:cNvSpPr txBox="1"/>
          <p:nvPr/>
        </p:nvSpPr>
        <p:spPr>
          <a:xfrm>
            <a:off x="4554623" y="5117131"/>
            <a:ext cx="3264187" cy="269304"/>
          </a:xfrm>
          <a:prstGeom prst="rect">
            <a:avLst/>
          </a:prstGeom>
        </p:spPr>
        <p:txBody>
          <a:bodyPr wrap="square" lIns="0" tIns="0" rIns="0" bIns="0" rtlCol="0" anchor="t" anchorCtr="0">
            <a:spAutoFit/>
          </a:bodyPr>
          <a:lstStyle/>
          <a:p>
            <a:pPr algn="ctr"/>
            <a:r>
              <a:rPr lang="en-US" sz="1750"/>
              <a:t>3. Function Processing &amp; Logic</a:t>
            </a:r>
            <a:endParaRPr lang="en-US"/>
          </a:p>
        </p:txBody>
      </p:sp>
      <p:sp>
        <p:nvSpPr>
          <p:cNvPr id="3" name="TextBox 2">
            <a:extLst>
              <a:ext uri="{FF2B5EF4-FFF2-40B4-BE49-F238E27FC236}">
                <a16:creationId xmlns:a16="http://schemas.microsoft.com/office/drawing/2014/main" id="{C138A3EB-AF04-4D6D-9C3F-59D9A01D5C80}"/>
              </a:ext>
            </a:extLst>
          </p:cNvPr>
          <p:cNvSpPr txBox="1"/>
          <p:nvPr/>
        </p:nvSpPr>
        <p:spPr>
          <a:xfrm>
            <a:off x="2837543" y="4352471"/>
            <a:ext cx="2144486"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a:solidFill>
                  <a:schemeClr val="accent1">
                    <a:lumMod val="75000"/>
                  </a:schemeClr>
                </a:solidFill>
              </a:rPr>
              <a:t>Event Grid, Logic App, REST, API, … </a:t>
            </a:r>
            <a:endParaRPr lang="en-US">
              <a:solidFill>
                <a:schemeClr val="accent1">
                  <a:lumMod val="75000"/>
                </a:schemeClr>
              </a:solidFill>
            </a:endParaRPr>
          </a:p>
        </p:txBody>
      </p:sp>
      <p:sp>
        <p:nvSpPr>
          <p:cNvPr id="15" name="TextBox 2">
            <a:extLst>
              <a:ext uri="{FF2B5EF4-FFF2-40B4-BE49-F238E27FC236}">
                <a16:creationId xmlns:a16="http://schemas.microsoft.com/office/drawing/2014/main" id="{FC4E60F0-8D5E-4220-BE48-C2304B100484}"/>
              </a:ext>
            </a:extLst>
          </p:cNvPr>
          <p:cNvSpPr txBox="1"/>
          <p:nvPr/>
        </p:nvSpPr>
        <p:spPr>
          <a:xfrm>
            <a:off x="7186607" y="4273308"/>
            <a:ext cx="4797981" cy="507831"/>
          </a:xfrm>
          <a:prstGeom prst="rect">
            <a:avLst/>
          </a:prstGeom>
          <a:noFill/>
        </p:spPr>
        <p:txBody>
          <a:bodyPr wrap="square" lIns="91440" tIns="45720" rIns="91440" bIns="4572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285750" indent="-285750">
              <a:buFont typeface="Arial"/>
              <a:buChar char="•"/>
            </a:pPr>
            <a:r>
              <a:rPr lang="en-US" sz="1350">
                <a:solidFill>
                  <a:schemeClr val="accent2"/>
                </a:solidFill>
                <a:latin typeface="Segoe UI Semilight"/>
                <a:cs typeface="Segoe UI Semilight"/>
              </a:rPr>
              <a:t>Write data to external service (use </a:t>
            </a:r>
            <a:r>
              <a:rPr lang="en-US" sz="1350" b="1">
                <a:solidFill>
                  <a:schemeClr val="accent1">
                    <a:lumMod val="75000"/>
                  </a:schemeClr>
                </a:solidFill>
                <a:ea typeface="+mn-lt"/>
                <a:cs typeface="+mn-lt"/>
              </a:rPr>
              <a:t>Output binding</a:t>
            </a:r>
            <a:r>
              <a:rPr lang="en-US" sz="1350">
                <a:solidFill>
                  <a:schemeClr val="accent2"/>
                </a:solidFill>
                <a:latin typeface="Segoe UI Semilight"/>
                <a:cs typeface="Segoe UI Semilight"/>
              </a:rPr>
              <a:t>)</a:t>
            </a:r>
            <a:endParaRPr lang="en-US" sz="1750">
              <a:solidFill>
                <a:schemeClr val="accent2"/>
              </a:solidFill>
              <a:cs typeface="Segoe UI"/>
            </a:endParaRPr>
          </a:p>
          <a:p>
            <a:pPr marL="285750" indent="-285750">
              <a:buFont typeface="Arial"/>
              <a:buChar char="•"/>
            </a:pPr>
            <a:r>
              <a:rPr lang="en-US" sz="1350">
                <a:solidFill>
                  <a:schemeClr val="accent2"/>
                </a:solidFill>
                <a:latin typeface="Segoe UI Semilight"/>
                <a:cs typeface="Segoe UI Semilight"/>
              </a:rPr>
              <a:t>External endpoints using SDK libraries</a:t>
            </a:r>
            <a:endParaRPr lang="en-US" sz="1350">
              <a:solidFill>
                <a:schemeClr val="accent2"/>
              </a:solidFill>
              <a:latin typeface="Segoe UI Semilight" panose="020B0402040204020203" pitchFamily="34" charset="0"/>
              <a:cs typeface="Segoe UI Semilight" panose="020B0402040204020203" pitchFamily="34" charset="0"/>
            </a:endParaRPr>
          </a:p>
        </p:txBody>
      </p:sp>
      <p:sp>
        <p:nvSpPr>
          <p:cNvPr id="17" name="TextBox 2">
            <a:extLst>
              <a:ext uri="{FF2B5EF4-FFF2-40B4-BE49-F238E27FC236}">
                <a16:creationId xmlns:a16="http://schemas.microsoft.com/office/drawing/2014/main" id="{8827EBD0-45FA-4B13-943C-968B82627396}"/>
              </a:ext>
            </a:extLst>
          </p:cNvPr>
          <p:cNvSpPr txBox="1"/>
          <p:nvPr/>
        </p:nvSpPr>
        <p:spPr>
          <a:xfrm>
            <a:off x="6243177" y="2332021"/>
            <a:ext cx="4797981" cy="507831"/>
          </a:xfrm>
          <a:prstGeom prst="rect">
            <a:avLst/>
          </a:prstGeom>
          <a:noFill/>
        </p:spPr>
        <p:txBody>
          <a:bodyPr wrap="square" lIns="91440" tIns="45720" rIns="91440" bIns="4572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285750" indent="-285750">
              <a:buFont typeface="Arial"/>
              <a:buChar char="•"/>
            </a:pPr>
            <a:r>
              <a:rPr lang="en-US" sz="1350">
                <a:solidFill>
                  <a:schemeClr val="accent2"/>
                </a:solidFill>
                <a:ea typeface="+mn-lt"/>
                <a:cs typeface="+mn-lt"/>
              </a:rPr>
              <a:t>Read data from event (use </a:t>
            </a:r>
            <a:r>
              <a:rPr lang="en-US" sz="1350" b="1">
                <a:solidFill>
                  <a:schemeClr val="accent1">
                    <a:lumMod val="75000"/>
                  </a:schemeClr>
                </a:solidFill>
                <a:ea typeface="+mn-lt"/>
                <a:cs typeface="+mn-lt"/>
              </a:rPr>
              <a:t>Input binding</a:t>
            </a:r>
            <a:r>
              <a:rPr lang="en-US" sz="1350">
                <a:solidFill>
                  <a:schemeClr val="accent2"/>
                </a:solidFill>
                <a:ea typeface="+mn-lt"/>
                <a:cs typeface="+mn-lt"/>
              </a:rPr>
              <a:t>)</a:t>
            </a:r>
          </a:p>
          <a:p>
            <a:pPr marL="285750" indent="-285750">
              <a:buFont typeface="Arial,Sans-Serif"/>
              <a:buChar char="•"/>
            </a:pPr>
            <a:r>
              <a:rPr lang="en-US" sz="1350">
                <a:solidFill>
                  <a:schemeClr val="accent2"/>
                </a:solidFill>
                <a:ea typeface="+mn-lt"/>
                <a:cs typeface="+mn-lt"/>
              </a:rPr>
              <a:t>Read data from external service </a:t>
            </a:r>
            <a:endParaRPr lang="en-US" sz="1350">
              <a:solidFill>
                <a:schemeClr val="accent2"/>
              </a:solidFill>
              <a:latin typeface="Segoe UI"/>
              <a:cs typeface="Segoe UI"/>
            </a:endParaRPr>
          </a:p>
        </p:txBody>
      </p:sp>
    </p:spTree>
    <p:extLst>
      <p:ext uri="{BB962C8B-B14F-4D97-AF65-F5344CB8AC3E}">
        <p14:creationId xmlns:p14="http://schemas.microsoft.com/office/powerpoint/2010/main" val="4190133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21EE-9770-47BE-9E2A-8279949D8CDA}"/>
              </a:ext>
            </a:extLst>
          </p:cNvPr>
          <p:cNvSpPr>
            <a:spLocks noGrp="1"/>
          </p:cNvSpPr>
          <p:nvPr>
            <p:ph type="title"/>
          </p:nvPr>
        </p:nvSpPr>
        <p:spPr/>
        <p:txBody>
          <a:bodyPr/>
          <a:lstStyle/>
          <a:p>
            <a:r>
              <a:rPr lang="en-US"/>
              <a:t>Thinking about Functions</a:t>
            </a:r>
          </a:p>
        </p:txBody>
      </p:sp>
      <p:grpSp>
        <p:nvGrpSpPr>
          <p:cNvPr id="3" name="Group 2">
            <a:extLst>
              <a:ext uri="{FF2B5EF4-FFF2-40B4-BE49-F238E27FC236}">
                <a16:creationId xmlns:a16="http://schemas.microsoft.com/office/drawing/2014/main" id="{9A7627AD-9E2A-4290-9D56-4FB33F8443DE}"/>
              </a:ext>
            </a:extLst>
          </p:cNvPr>
          <p:cNvGrpSpPr/>
          <p:nvPr/>
        </p:nvGrpSpPr>
        <p:grpSpPr>
          <a:xfrm>
            <a:off x="284681" y="1737360"/>
            <a:ext cx="2194560" cy="2027518"/>
            <a:chOff x="452199" y="1979172"/>
            <a:chExt cx="2194560" cy="2027518"/>
          </a:xfrm>
        </p:grpSpPr>
        <p:sp>
          <p:nvSpPr>
            <p:cNvPr id="4" name="Rectangle 3">
              <a:extLst>
                <a:ext uri="{FF2B5EF4-FFF2-40B4-BE49-F238E27FC236}">
                  <a16:creationId xmlns:a16="http://schemas.microsoft.com/office/drawing/2014/main" id="{DAD2B901-06D4-4405-AB6F-AFBBDD40DBF0}"/>
                </a:ext>
              </a:extLst>
            </p:cNvPr>
            <p:cNvSpPr/>
            <p:nvPr/>
          </p:nvSpPr>
          <p:spPr>
            <a:xfrm>
              <a:off x="452199" y="2646318"/>
              <a:ext cx="2194560" cy="1360372"/>
            </a:xfrm>
            <a:prstGeom prst="rect">
              <a:avLst/>
            </a:prstGeom>
          </p:spPr>
          <p:txBody>
            <a:bodyPr wrap="square">
              <a:spAutoFit/>
            </a:bodyPr>
            <a:lstStyle/>
            <a:p>
              <a:pPr>
                <a:lnSpc>
                  <a:spcPct val="90000"/>
                </a:lnSpc>
                <a:spcAft>
                  <a:spcPts val="600"/>
                </a:spcAft>
              </a:pPr>
              <a:r>
                <a:rPr lang="en-US" sz="1600">
                  <a:solidFill>
                    <a:schemeClr val="accent2"/>
                  </a:solidFill>
                  <a:latin typeface="Segoe UI Semibold" panose="020B0702040204020203" pitchFamily="34" charset="0"/>
                  <a:cs typeface="Segoe UI Semibold" panose="020B0702040204020203" pitchFamily="34" charset="0"/>
                </a:rPr>
                <a:t>Single responsibility</a:t>
              </a:r>
            </a:p>
            <a:p>
              <a:pPr>
                <a:lnSpc>
                  <a:spcPct val="90000"/>
                </a:lnSpc>
                <a:spcAft>
                  <a:spcPts val="300"/>
                </a:spcAft>
              </a:pPr>
              <a:r>
                <a:rPr lang="en-US" sz="1400">
                  <a:gradFill>
                    <a:gsLst>
                      <a:gs pos="1250">
                        <a:schemeClr val="tx1"/>
                      </a:gs>
                      <a:gs pos="100000">
                        <a:schemeClr val="tx1"/>
                      </a:gs>
                    </a:gsLst>
                    <a:lin ang="5400000" scaled="0"/>
                  </a:gradFill>
                  <a:cs typeface="Segoe UI Semilight" panose="020B0402040204020203" pitchFamily="34" charset="0"/>
                </a:rPr>
                <a:t>Functions are single-purposed, reusable pieces of code that process an input and return a result</a:t>
              </a:r>
            </a:p>
          </p:txBody>
        </p:sp>
        <p:sp>
          <p:nvSpPr>
            <p:cNvPr id="5" name="people_4" title="Icon of a person">
              <a:extLst>
                <a:ext uri="{FF2B5EF4-FFF2-40B4-BE49-F238E27FC236}">
                  <a16:creationId xmlns:a16="http://schemas.microsoft.com/office/drawing/2014/main" id="{1B7D2911-5E90-4443-A3B3-2EAA1C0289CB}"/>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7639DDF3-E2A7-49EF-B496-F6297BA38C14}"/>
              </a:ext>
            </a:extLst>
          </p:cNvPr>
          <p:cNvGrpSpPr/>
          <p:nvPr/>
        </p:nvGrpSpPr>
        <p:grpSpPr>
          <a:xfrm>
            <a:off x="3429612" y="1675944"/>
            <a:ext cx="2395107" cy="2088934"/>
            <a:chOff x="3520362" y="2291270"/>
            <a:chExt cx="2395107" cy="2088934"/>
          </a:xfrm>
        </p:grpSpPr>
        <p:sp>
          <p:nvSpPr>
            <p:cNvPr id="7" name="Rectangle 6">
              <a:extLst>
                <a:ext uri="{FF2B5EF4-FFF2-40B4-BE49-F238E27FC236}">
                  <a16:creationId xmlns:a16="http://schemas.microsoft.com/office/drawing/2014/main" id="{43CC0A33-1B8A-44C5-96C3-61BDE16ECB32}"/>
                </a:ext>
              </a:extLst>
            </p:cNvPr>
            <p:cNvSpPr/>
            <p:nvPr/>
          </p:nvSpPr>
          <p:spPr>
            <a:xfrm>
              <a:off x="3520362" y="3019832"/>
              <a:ext cx="2395107" cy="1360372"/>
            </a:xfrm>
            <a:prstGeom prst="rect">
              <a:avLst/>
            </a:prstGeom>
          </p:spPr>
          <p:txBody>
            <a:bodyPr wrap="square">
              <a:spAutoFit/>
            </a:bodyPr>
            <a:lstStyle/>
            <a:p>
              <a:pPr>
                <a:lnSpc>
                  <a:spcPct val="90000"/>
                </a:lnSpc>
                <a:spcAft>
                  <a:spcPts val="600"/>
                </a:spcAft>
              </a:pPr>
              <a:r>
                <a:rPr lang="en-US" sz="1600">
                  <a:solidFill>
                    <a:schemeClr val="accent2"/>
                  </a:solidFill>
                  <a:latin typeface="Segoe UI Semibold" panose="020B0702040204020203" pitchFamily="34" charset="0"/>
                  <a:cs typeface="Segoe UI Semibold" panose="020B0702040204020203" pitchFamily="34" charset="0"/>
                </a:rPr>
                <a:t>Short lived</a:t>
              </a:r>
            </a:p>
            <a:p>
              <a:pPr>
                <a:lnSpc>
                  <a:spcPct val="90000"/>
                </a:lnSpc>
                <a:spcAft>
                  <a:spcPts val="300"/>
                </a:spcAft>
              </a:pPr>
              <a:r>
                <a:rPr lang="en-US" sz="1400">
                  <a:gradFill>
                    <a:gsLst>
                      <a:gs pos="1250">
                        <a:schemeClr val="tx1"/>
                      </a:gs>
                      <a:gs pos="100000">
                        <a:schemeClr val="tx1"/>
                      </a:gs>
                    </a:gsLst>
                    <a:lin ang="5400000" scaled="0"/>
                  </a:gradFill>
                  <a:cs typeface="Segoe UI Semilight" panose="020B0402040204020203" pitchFamily="34" charset="0"/>
                </a:rPr>
                <a:t>Functions don’t stick around when finished executing, freeing up resources for further executions</a:t>
              </a:r>
            </a:p>
          </p:txBody>
        </p:sp>
        <p:sp>
          <p:nvSpPr>
            <p:cNvPr id="8" name="algorithm" title="Icon of a heartbeat">
              <a:extLst>
                <a:ext uri="{FF2B5EF4-FFF2-40B4-BE49-F238E27FC236}">
                  <a16:creationId xmlns:a16="http://schemas.microsoft.com/office/drawing/2014/main" id="{8681823A-57C1-4B9D-AB33-C8A099E5E6C5}"/>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A58D8E58-B4F0-4A30-AC01-36C0A88CE6D8}"/>
              </a:ext>
            </a:extLst>
          </p:cNvPr>
          <p:cNvGrpSpPr/>
          <p:nvPr/>
        </p:nvGrpSpPr>
        <p:grpSpPr>
          <a:xfrm>
            <a:off x="3463077" y="4081962"/>
            <a:ext cx="2325847" cy="1967992"/>
            <a:chOff x="9755078" y="2309759"/>
            <a:chExt cx="2325847" cy="1967992"/>
          </a:xfrm>
        </p:grpSpPr>
        <p:sp>
          <p:nvSpPr>
            <p:cNvPr id="10" name="Rectangle 9">
              <a:extLst>
                <a:ext uri="{FF2B5EF4-FFF2-40B4-BE49-F238E27FC236}">
                  <a16:creationId xmlns:a16="http://schemas.microsoft.com/office/drawing/2014/main" id="{90BFFDA2-AB4E-4816-9B39-F80F0DB8C424}"/>
                </a:ext>
              </a:extLst>
            </p:cNvPr>
            <p:cNvSpPr/>
            <p:nvPr/>
          </p:nvSpPr>
          <p:spPr>
            <a:xfrm>
              <a:off x="9755078" y="3111278"/>
              <a:ext cx="2325847" cy="1166473"/>
            </a:xfrm>
            <a:prstGeom prst="rect">
              <a:avLst/>
            </a:prstGeom>
          </p:spPr>
          <p:txBody>
            <a:bodyPr wrap="square">
              <a:spAutoFit/>
            </a:bodyPr>
            <a:lstStyle/>
            <a:p>
              <a:pPr>
                <a:lnSpc>
                  <a:spcPct val="90000"/>
                </a:lnSpc>
                <a:spcAft>
                  <a:spcPts val="600"/>
                </a:spcAft>
              </a:pPr>
              <a:r>
                <a:rPr lang="en-US" sz="1600">
                  <a:solidFill>
                    <a:schemeClr val="accent2"/>
                  </a:solidFill>
                  <a:latin typeface="Segoe UI Semibold" panose="020B0702040204020203" pitchFamily="34" charset="0"/>
                  <a:cs typeface="Segoe UI Semibold" panose="020B0702040204020203" pitchFamily="34" charset="0"/>
                </a:rPr>
                <a:t>Event driven &amp; scalable</a:t>
              </a:r>
            </a:p>
            <a:p>
              <a:pPr>
                <a:lnSpc>
                  <a:spcPct val="90000"/>
                </a:lnSpc>
                <a:spcAft>
                  <a:spcPts val="300"/>
                </a:spcAft>
              </a:pPr>
              <a:r>
                <a:rPr lang="en-US" sz="1400">
                  <a:gradFill>
                    <a:gsLst>
                      <a:gs pos="1250">
                        <a:schemeClr val="tx1"/>
                      </a:gs>
                      <a:gs pos="100000">
                        <a:schemeClr val="tx1"/>
                      </a:gs>
                    </a:gsLst>
                    <a:lin ang="5400000" scaled="0"/>
                  </a:gradFill>
                  <a:cs typeface="Segoe UI Semilight" panose="020B0402040204020203" pitchFamily="34" charset="0"/>
                </a:rPr>
                <a:t>Functions respond to predefined events, and can scale out to handle high-load scenarios</a:t>
              </a:r>
            </a:p>
          </p:txBody>
        </p:sp>
        <p:sp>
          <p:nvSpPr>
            <p:cNvPr id="11" name="Org_ECA6" title="Icon of three boxes in a bracket chart">
              <a:extLst>
                <a:ext uri="{FF2B5EF4-FFF2-40B4-BE49-F238E27FC236}">
                  <a16:creationId xmlns:a16="http://schemas.microsoft.com/office/drawing/2014/main" id="{ABB2AB08-E33B-44A4-8C84-B2815F35F791}"/>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E7A1D4D-56A7-4A05-BD31-82BCC750F3FD}"/>
              </a:ext>
            </a:extLst>
          </p:cNvPr>
          <p:cNvGrpSpPr/>
          <p:nvPr/>
        </p:nvGrpSpPr>
        <p:grpSpPr>
          <a:xfrm>
            <a:off x="318145" y="4063473"/>
            <a:ext cx="2194560" cy="1994399"/>
            <a:chOff x="6665295" y="2298427"/>
            <a:chExt cx="2194560" cy="1994399"/>
          </a:xfrm>
        </p:grpSpPr>
        <p:sp>
          <p:nvSpPr>
            <p:cNvPr id="13" name="Rectangle 12">
              <a:extLst>
                <a:ext uri="{FF2B5EF4-FFF2-40B4-BE49-F238E27FC236}">
                  <a16:creationId xmlns:a16="http://schemas.microsoft.com/office/drawing/2014/main" id="{98638700-B437-4440-8315-E874F3AB9B01}"/>
                </a:ext>
              </a:extLst>
            </p:cNvPr>
            <p:cNvSpPr/>
            <p:nvPr/>
          </p:nvSpPr>
          <p:spPr>
            <a:xfrm>
              <a:off x="6665295" y="3122394"/>
              <a:ext cx="2194560" cy="1170432"/>
            </a:xfrm>
            <a:prstGeom prst="rect">
              <a:avLst/>
            </a:prstGeom>
          </p:spPr>
          <p:txBody>
            <a:bodyPr wrap="square">
              <a:spAutoFit/>
            </a:bodyPr>
            <a:lstStyle/>
            <a:p>
              <a:pPr>
                <a:lnSpc>
                  <a:spcPct val="90000"/>
                </a:lnSpc>
                <a:spcAft>
                  <a:spcPts val="600"/>
                </a:spcAft>
              </a:pPr>
              <a:r>
                <a:rPr lang="en-US" sz="1600">
                  <a:solidFill>
                    <a:schemeClr val="accent2"/>
                  </a:solidFill>
                  <a:latin typeface="Segoe UI Semibold" panose="020B0702040204020203" pitchFamily="34" charset="0"/>
                  <a:cs typeface="Segoe UI Semibold" panose="020B0702040204020203" pitchFamily="34" charset="0"/>
                </a:rPr>
                <a:t>Stateless</a:t>
              </a:r>
            </a:p>
            <a:p>
              <a:pPr>
                <a:lnSpc>
                  <a:spcPct val="90000"/>
                </a:lnSpc>
                <a:spcAft>
                  <a:spcPts val="300"/>
                </a:spcAft>
              </a:pPr>
              <a:r>
                <a:rPr lang="en-US" sz="1400">
                  <a:gradFill>
                    <a:gsLst>
                      <a:gs pos="1250">
                        <a:schemeClr val="tx1"/>
                      </a:gs>
                      <a:gs pos="100000">
                        <a:schemeClr val="tx1"/>
                      </a:gs>
                    </a:gsLst>
                    <a:lin ang="5400000" scaled="0"/>
                  </a:gradFill>
                  <a:cs typeface="Segoe UI Semilight" panose="020B0402040204020203" pitchFamily="34" charset="0"/>
                </a:rPr>
                <a:t>Functions don’t hold any persistent state and don’t rely on the state of any other processes</a:t>
              </a:r>
            </a:p>
          </p:txBody>
        </p:sp>
        <p:sp>
          <p:nvSpPr>
            <p:cNvPr id="14" name="IoT" title="Icon of five circles that all connect to a center circle">
              <a:extLst>
                <a:ext uri="{FF2B5EF4-FFF2-40B4-BE49-F238E27FC236}">
                  <a16:creationId xmlns:a16="http://schemas.microsoft.com/office/drawing/2014/main" id="{A641059B-0DB2-4C76-BA14-288BBB39DB6D}"/>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a:extLst>
              <a:ext uri="{FF2B5EF4-FFF2-40B4-BE49-F238E27FC236}">
                <a16:creationId xmlns:a16="http://schemas.microsoft.com/office/drawing/2014/main" id="{2CF2B973-9595-47CA-9070-9CC8F2D9E5CF}"/>
              </a:ext>
            </a:extLst>
          </p:cNvPr>
          <p:cNvSpPr txBox="1"/>
          <p:nvPr/>
        </p:nvSpPr>
        <p:spPr>
          <a:xfrm>
            <a:off x="7369776" y="2191680"/>
            <a:ext cx="4306633" cy="821763"/>
          </a:xfrm>
          <a:prstGeom prst="rect">
            <a:avLst/>
          </a:prstGeom>
          <a:noFill/>
        </p:spPr>
        <p:txBody>
          <a:bodyPr wrap="square" rtlCol="0">
            <a:spAutoFit/>
          </a:bodyPr>
          <a:lstStyle/>
          <a:p>
            <a:pPr>
              <a:lnSpc>
                <a:spcPct val="90000"/>
              </a:lnSpc>
              <a:spcAft>
                <a:spcPts val="600"/>
              </a:spcAft>
            </a:pPr>
            <a:r>
              <a:rPr lang="en-US" sz="1600">
                <a:solidFill>
                  <a:schemeClr val="accent2"/>
                </a:solidFill>
                <a:latin typeface="Segoe UI Semibold" panose="020B0702040204020203" pitchFamily="34" charset="0"/>
                <a:cs typeface="Segoe UI Semibold" panose="020B0702040204020203" pitchFamily="34" charset="0"/>
              </a:rPr>
              <a:t>Integrated programming model </a:t>
            </a:r>
          </a:p>
          <a:p>
            <a:r>
              <a:rPr lang="en-US" sz="1400">
                <a:gradFill>
                  <a:gsLst>
                    <a:gs pos="1250">
                      <a:schemeClr val="tx1"/>
                    </a:gs>
                    <a:gs pos="100000">
                      <a:schemeClr val="tx1"/>
                    </a:gs>
                  </a:gsLst>
                  <a:lin ang="5400000" scaled="0"/>
                </a:gradFill>
                <a:cs typeface="Segoe UI Semilight" panose="020B0402040204020203" pitchFamily="34" charset="0"/>
              </a:rPr>
              <a:t>Use built-in triggers and bindings to define when</a:t>
            </a:r>
            <a:br>
              <a:rPr lang="en-US" sz="1400">
                <a:gradFill>
                  <a:gsLst>
                    <a:gs pos="1250">
                      <a:schemeClr val="tx1"/>
                    </a:gs>
                    <a:gs pos="100000">
                      <a:schemeClr val="tx1"/>
                    </a:gs>
                  </a:gsLst>
                  <a:lin ang="5400000" scaled="0"/>
                </a:gradFill>
                <a:cs typeface="Segoe UI Semilight" panose="020B0402040204020203" pitchFamily="34" charset="0"/>
              </a:rPr>
            </a:br>
            <a:r>
              <a:rPr lang="en-US" sz="1400">
                <a:gradFill>
                  <a:gsLst>
                    <a:gs pos="1250">
                      <a:schemeClr val="tx1"/>
                    </a:gs>
                    <a:gs pos="100000">
                      <a:schemeClr val="tx1"/>
                    </a:gs>
                  </a:gsLst>
                  <a:lin ang="5400000" scaled="0"/>
                </a:gradFill>
                <a:cs typeface="Segoe UI Semilight" panose="020B0402040204020203" pitchFamily="34" charset="0"/>
              </a:rPr>
              <a:t>a function is invoked and to what data it connects</a:t>
            </a:r>
          </a:p>
        </p:txBody>
      </p:sp>
      <p:sp>
        <p:nvSpPr>
          <p:cNvPr id="16" name="binary" title="Icon of binary code, ones and zeros">
            <a:extLst>
              <a:ext uri="{FF2B5EF4-FFF2-40B4-BE49-F238E27FC236}">
                <a16:creationId xmlns:a16="http://schemas.microsoft.com/office/drawing/2014/main" id="{E05E079C-80B3-46B1-8825-0A5F34D005B1}"/>
              </a:ext>
            </a:extLst>
          </p:cNvPr>
          <p:cNvSpPr>
            <a:spLocks noChangeAspect="1" noEditPoints="1"/>
          </p:cNvSpPr>
          <p:nvPr/>
        </p:nvSpPr>
        <p:spPr bwMode="auto">
          <a:xfrm>
            <a:off x="6449272" y="2409239"/>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0A321A18-273B-4F31-9063-133ADFDD7144}"/>
              </a:ext>
            </a:extLst>
          </p:cNvPr>
          <p:cNvGrpSpPr/>
          <p:nvPr/>
        </p:nvGrpSpPr>
        <p:grpSpPr>
          <a:xfrm>
            <a:off x="6431664" y="3500962"/>
            <a:ext cx="5524488" cy="1037207"/>
            <a:chOff x="1148404" y="3888442"/>
            <a:chExt cx="5524488" cy="1037207"/>
          </a:xfrm>
        </p:grpSpPr>
        <p:sp>
          <p:nvSpPr>
            <p:cNvPr id="18" name="TextBox 17">
              <a:extLst>
                <a:ext uri="{FF2B5EF4-FFF2-40B4-BE49-F238E27FC236}">
                  <a16:creationId xmlns:a16="http://schemas.microsoft.com/office/drawing/2014/main" id="{EAE5C1B7-943F-4962-827F-270A9CEF8366}"/>
                </a:ext>
              </a:extLst>
            </p:cNvPr>
            <p:cNvSpPr txBox="1"/>
            <p:nvPr/>
          </p:nvSpPr>
          <p:spPr>
            <a:xfrm>
              <a:off x="2086516" y="3888442"/>
              <a:ext cx="4586376" cy="1037207"/>
            </a:xfrm>
            <a:prstGeom prst="rect">
              <a:avLst/>
            </a:prstGeom>
            <a:noFill/>
          </p:spPr>
          <p:txBody>
            <a:bodyPr wrap="square" rtlCol="0" anchor="t">
              <a:spAutoFit/>
            </a:bodyPr>
            <a:lstStyle/>
            <a:p>
              <a:pPr>
                <a:lnSpc>
                  <a:spcPct val="90000"/>
                </a:lnSpc>
                <a:spcAft>
                  <a:spcPts val="600"/>
                </a:spcAft>
              </a:pPr>
              <a:r>
                <a:rPr lang="en-US" sz="1600">
                  <a:solidFill>
                    <a:schemeClr val="accent2"/>
                  </a:solidFill>
                  <a:latin typeface="Segoe UI Semibold"/>
                  <a:cs typeface="Segoe UI Semibold"/>
                </a:rPr>
                <a:t>Enhanced development experience</a:t>
              </a:r>
            </a:p>
            <a:p>
              <a:pPr>
                <a:spcAft>
                  <a:spcPts val="300"/>
                </a:spcAft>
              </a:pPr>
              <a:r>
                <a:rPr lang="en-US" sz="1400">
                  <a:gradFill>
                    <a:gsLst>
                      <a:gs pos="1250">
                        <a:schemeClr val="tx1"/>
                      </a:gs>
                      <a:gs pos="100000">
                        <a:schemeClr val="tx1"/>
                      </a:gs>
                    </a:gsLst>
                    <a:lin ang="5400000" scaled="0"/>
                  </a:gradFill>
                  <a:cs typeface="Segoe UI Semilight"/>
                </a:rPr>
                <a:t>Code, test and debug locally using your preferred editor or the easy-to-use web-based interface including monitoring</a:t>
              </a:r>
            </a:p>
          </p:txBody>
        </p:sp>
        <p:sp>
          <p:nvSpPr>
            <p:cNvPr id="19" name="Website" title="Icon of multiple app windows">
              <a:extLst>
                <a:ext uri="{FF2B5EF4-FFF2-40B4-BE49-F238E27FC236}">
                  <a16:creationId xmlns:a16="http://schemas.microsoft.com/office/drawing/2014/main" id="{ACFDCAF8-5B55-437F-A908-C29F234EA475}"/>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0B5FA7FC-7EDE-4F26-8712-841CAF29B6C0}"/>
              </a:ext>
            </a:extLst>
          </p:cNvPr>
          <p:cNvGrpSpPr/>
          <p:nvPr/>
        </p:nvGrpSpPr>
        <p:grpSpPr>
          <a:xfrm>
            <a:off x="6513140" y="4762010"/>
            <a:ext cx="5526767" cy="1023357"/>
            <a:chOff x="1229880" y="5331073"/>
            <a:chExt cx="5526767" cy="1023357"/>
          </a:xfrm>
        </p:grpSpPr>
        <p:sp>
          <p:nvSpPr>
            <p:cNvPr id="21" name="TextBox 20">
              <a:extLst>
                <a:ext uri="{FF2B5EF4-FFF2-40B4-BE49-F238E27FC236}">
                  <a16:creationId xmlns:a16="http://schemas.microsoft.com/office/drawing/2014/main" id="{613AC5E3-3322-439E-AE26-2F856E1A96C9}"/>
                </a:ext>
              </a:extLst>
            </p:cNvPr>
            <p:cNvSpPr txBox="1"/>
            <p:nvPr/>
          </p:nvSpPr>
          <p:spPr>
            <a:xfrm>
              <a:off x="2100254" y="5331073"/>
              <a:ext cx="4656393" cy="1023357"/>
            </a:xfrm>
            <a:prstGeom prst="rect">
              <a:avLst/>
            </a:prstGeom>
            <a:noFill/>
          </p:spPr>
          <p:txBody>
            <a:bodyPr wrap="square" rtlCol="0">
              <a:spAutoFit/>
            </a:bodyPr>
            <a:lstStyle/>
            <a:p>
              <a:pPr>
                <a:spcAft>
                  <a:spcPts val="300"/>
                </a:spcAft>
              </a:pPr>
              <a:r>
                <a:rPr lang="en-US" sz="1600">
                  <a:solidFill>
                    <a:schemeClr val="accent2"/>
                  </a:solidFill>
                  <a:latin typeface="Segoe UI Semibold" panose="020B0702040204020203" pitchFamily="34" charset="0"/>
                  <a:cs typeface="Segoe UI Semibold" panose="020B0702040204020203" pitchFamily="34" charset="0"/>
                </a:rPr>
                <a:t>Hosting options flexibility</a:t>
              </a:r>
              <a:endParaRPr lang="en-US" sz="1400">
                <a:solidFill>
                  <a:schemeClr val="accent2"/>
                </a:solidFill>
                <a:latin typeface="Segoe UI Semilight" panose="020B0402040204020203" pitchFamily="34" charset="0"/>
                <a:cs typeface="Segoe UI Semilight" panose="020B0402040204020203" pitchFamily="34" charset="0"/>
              </a:endParaRPr>
            </a:p>
            <a:p>
              <a:pPr>
                <a:spcAft>
                  <a:spcPts val="300"/>
                </a:spcAft>
              </a:pPr>
              <a:r>
                <a:rPr lang="en-US" sz="1400">
                  <a:gradFill>
                    <a:gsLst>
                      <a:gs pos="1250">
                        <a:schemeClr val="tx1"/>
                      </a:gs>
                      <a:gs pos="100000">
                        <a:schemeClr val="tx1"/>
                      </a:gs>
                    </a:gsLst>
                    <a:lin ang="5400000" scaled="0"/>
                  </a:gradFill>
                  <a:cs typeface="Segoe UI Semilight" panose="020B0402040204020203" pitchFamily="34" charset="0"/>
                </a:rPr>
                <a:t>Choose the deployment model that better fits your business needs without compromising development experience</a:t>
              </a:r>
            </a:p>
          </p:txBody>
        </p:sp>
        <p:sp>
          <p:nvSpPr>
            <p:cNvPr id="22" name="arrow_16" title="Icon of two arrows that crisscross">
              <a:extLst>
                <a:ext uri="{FF2B5EF4-FFF2-40B4-BE49-F238E27FC236}">
                  <a16:creationId xmlns:a16="http://schemas.microsoft.com/office/drawing/2014/main" id="{CA3A627F-54C6-4441-A307-02D287D61E69}"/>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3" name="Straight Connector 22">
            <a:extLst>
              <a:ext uri="{FF2B5EF4-FFF2-40B4-BE49-F238E27FC236}">
                <a16:creationId xmlns:a16="http://schemas.microsoft.com/office/drawing/2014/main" id="{DD918512-28A6-4B25-8144-525EB7B65945}"/>
              </a:ext>
            </a:extLst>
          </p:cNvPr>
          <p:cNvCxnSpPr>
            <a:cxnSpLocks/>
          </p:cNvCxnSpPr>
          <p:nvPr/>
        </p:nvCxnSpPr>
        <p:spPr>
          <a:xfrm>
            <a:off x="7217697" y="3470395"/>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753597-B7C2-44D3-9ACB-4A97C4966798}"/>
              </a:ext>
            </a:extLst>
          </p:cNvPr>
          <p:cNvCxnSpPr>
            <a:cxnSpLocks/>
          </p:cNvCxnSpPr>
          <p:nvPr/>
        </p:nvCxnSpPr>
        <p:spPr>
          <a:xfrm>
            <a:off x="7217697" y="4764939"/>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153DD59-2467-4252-B9F0-CC6D99B151E2}"/>
              </a:ext>
            </a:extLst>
          </p:cNvPr>
          <p:cNvCxnSpPr>
            <a:cxnSpLocks/>
          </p:cNvCxnSpPr>
          <p:nvPr/>
        </p:nvCxnSpPr>
        <p:spPr>
          <a:xfrm>
            <a:off x="7217697" y="2160858"/>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847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normAutofit fontScale="90000"/>
          </a:bodyPr>
          <a:lstStyle/>
          <a:p>
            <a:r>
              <a:rPr lang="en-US"/>
              <a:t>First-class Functions languages</a:t>
            </a:r>
          </a:p>
        </p:txBody>
      </p:sp>
      <p:pic>
        <p:nvPicPr>
          <p:cNvPr id="1026" name="Picture 2">
            <a:extLst>
              <a:ext uri="{FF2B5EF4-FFF2-40B4-BE49-F238E27FC236}">
                <a16:creationId xmlns:a16="http://schemas.microsoft.com/office/drawing/2014/main" id="{3AEED9EB-BFB0-491E-A10D-7D56A5F81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662" y="1629093"/>
            <a:ext cx="1289527" cy="12895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EA0459B-BBC1-4527-A3E3-F09A75DDD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915" y="4303366"/>
            <a:ext cx="1289527" cy="128952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A5CD11D-79F7-409F-8297-0624F5FD8B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141" t="11394" r="29318" b="12218"/>
          <a:stretch/>
        </p:blipFill>
        <p:spPr bwMode="auto">
          <a:xfrm>
            <a:off x="3780204" y="1463932"/>
            <a:ext cx="1289527" cy="16198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CFAEBE23-A61C-46CD-834B-E9AD1ED930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7377" y="1563305"/>
            <a:ext cx="1421102" cy="142110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ee the source image">
            <a:extLst>
              <a:ext uri="{FF2B5EF4-FFF2-40B4-BE49-F238E27FC236}">
                <a16:creationId xmlns:a16="http://schemas.microsoft.com/office/drawing/2014/main" id="{D21A6B61-1C93-4FEB-8C7E-19AFA25AA9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746" y="1619752"/>
            <a:ext cx="1919615" cy="13082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e the source image">
            <a:extLst>
              <a:ext uri="{FF2B5EF4-FFF2-40B4-BE49-F238E27FC236}">
                <a16:creationId xmlns:a16="http://schemas.microsoft.com/office/drawing/2014/main" id="{3D3C0245-F0C5-4F29-B878-483A942A7E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9448" y="4303366"/>
            <a:ext cx="1308210" cy="1308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 Logo">
            <a:extLst>
              <a:ext uri="{FF2B5EF4-FFF2-40B4-BE49-F238E27FC236}">
                <a16:creationId xmlns:a16="http://schemas.microsoft.com/office/drawing/2014/main" id="{600DB564-EA0B-4E5E-94FF-420398D2BD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6661" y="4294025"/>
            <a:ext cx="1289527" cy="128952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0F556CC-D595-4983-84C5-D76E3832F377}"/>
              </a:ext>
            </a:extLst>
          </p:cNvPr>
          <p:cNvGrpSpPr/>
          <p:nvPr/>
        </p:nvGrpSpPr>
        <p:grpSpPr>
          <a:xfrm>
            <a:off x="9014231" y="4417401"/>
            <a:ext cx="1947393" cy="1080140"/>
            <a:chOff x="8872538" y="4214555"/>
            <a:chExt cx="1947393" cy="1080140"/>
          </a:xfrm>
        </p:grpSpPr>
        <p:pic>
          <p:nvPicPr>
            <p:cNvPr id="1032" name="Picture 8" descr="See the source image">
              <a:extLst>
                <a:ext uri="{FF2B5EF4-FFF2-40B4-BE49-F238E27FC236}">
                  <a16:creationId xmlns:a16="http://schemas.microsoft.com/office/drawing/2014/main" id="{018071C3-DA6F-4948-B36F-548030C88AE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59" t="14679" r="36114" b="16412"/>
            <a:stretch/>
          </p:blipFill>
          <p:spPr bwMode="auto">
            <a:xfrm>
              <a:off x="9177252" y="4269081"/>
              <a:ext cx="448886" cy="6164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7F2EE483-F050-46C1-82EF-104E5AFD29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95935" y="4214555"/>
              <a:ext cx="670931" cy="6709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C8DE680-8CFC-42EC-902E-D4D7D0BB5973}"/>
                </a:ext>
              </a:extLst>
            </p:cNvPr>
            <p:cNvSpPr txBox="1"/>
            <p:nvPr/>
          </p:nvSpPr>
          <p:spPr>
            <a:xfrm>
              <a:off x="8872538" y="4986918"/>
              <a:ext cx="1947393" cy="307777"/>
            </a:xfrm>
            <a:prstGeom prst="rect">
              <a:avLst/>
            </a:prstGeom>
            <a:noFill/>
          </p:spPr>
          <p:txBody>
            <a:bodyPr wrap="none" lIns="0" tIns="0" rIns="0" bIns="0" rtlCol="0">
              <a:spAutoFit/>
            </a:bodyPr>
            <a:lstStyle/>
            <a:p>
              <a:pPr algn="l"/>
              <a:r>
                <a:rPr lang="en-US" sz="2000"/>
                <a:t>Custom Handlers</a:t>
              </a:r>
            </a:p>
          </p:txBody>
        </p:sp>
      </p:grpSp>
    </p:spTree>
    <p:extLst>
      <p:ext uri="{BB962C8B-B14F-4D97-AF65-F5344CB8AC3E}">
        <p14:creationId xmlns:p14="http://schemas.microsoft.com/office/powerpoint/2010/main" val="4052287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2E9E-7E13-4641-B64F-FF580BD99DD6}"/>
              </a:ext>
            </a:extLst>
          </p:cNvPr>
          <p:cNvSpPr>
            <a:spLocks noGrp="1"/>
          </p:cNvSpPr>
          <p:nvPr>
            <p:ph type="title"/>
          </p:nvPr>
        </p:nvSpPr>
        <p:spPr/>
        <p:txBody>
          <a:bodyPr/>
          <a:lstStyle/>
          <a:p>
            <a:r>
              <a:rPr lang="en-US"/>
              <a:t>Events and messaging</a:t>
            </a:r>
          </a:p>
        </p:txBody>
      </p:sp>
      <p:pic>
        <p:nvPicPr>
          <p:cNvPr id="4" name="Graphic 3">
            <a:extLst>
              <a:ext uri="{FF2B5EF4-FFF2-40B4-BE49-F238E27FC236}">
                <a16:creationId xmlns:a16="http://schemas.microsoft.com/office/drawing/2014/main" id="{FB5AA4C1-F4A8-4F9E-BC3C-93586FED9E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7063" y="2049261"/>
            <a:ext cx="1462867" cy="1462867"/>
          </a:xfrm>
          <a:prstGeom prst="rect">
            <a:avLst/>
          </a:prstGeom>
        </p:spPr>
      </p:pic>
      <p:pic>
        <p:nvPicPr>
          <p:cNvPr id="6" name="Graphic 5">
            <a:extLst>
              <a:ext uri="{FF2B5EF4-FFF2-40B4-BE49-F238E27FC236}">
                <a16:creationId xmlns:a16="http://schemas.microsoft.com/office/drawing/2014/main" id="{0113B302-4478-4AD6-AF23-6A1E3C8B02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4566" y="1966133"/>
            <a:ext cx="1462867" cy="1462867"/>
          </a:xfrm>
          <a:prstGeom prst="rect">
            <a:avLst/>
          </a:prstGeom>
        </p:spPr>
      </p:pic>
      <p:pic>
        <p:nvPicPr>
          <p:cNvPr id="10" name="Graphic 9">
            <a:extLst>
              <a:ext uri="{FF2B5EF4-FFF2-40B4-BE49-F238E27FC236}">
                <a16:creationId xmlns:a16="http://schemas.microsoft.com/office/drawing/2014/main" id="{10A7785E-D3C9-4202-AEF5-33B3A55437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2069" y="1966133"/>
            <a:ext cx="1462867" cy="1462867"/>
          </a:xfrm>
          <a:prstGeom prst="rect">
            <a:avLst/>
          </a:prstGeom>
        </p:spPr>
      </p:pic>
      <p:sp>
        <p:nvSpPr>
          <p:cNvPr id="11" name="TextBox 10">
            <a:extLst>
              <a:ext uri="{FF2B5EF4-FFF2-40B4-BE49-F238E27FC236}">
                <a16:creationId xmlns:a16="http://schemas.microsoft.com/office/drawing/2014/main" id="{DAE5A710-94DB-462D-B54C-32412E030886}"/>
              </a:ext>
            </a:extLst>
          </p:cNvPr>
          <p:cNvSpPr txBox="1"/>
          <p:nvPr/>
        </p:nvSpPr>
        <p:spPr>
          <a:xfrm>
            <a:off x="2214362" y="3512128"/>
            <a:ext cx="1868268" cy="492443"/>
          </a:xfrm>
          <a:prstGeom prst="rect">
            <a:avLst/>
          </a:prstGeom>
          <a:noFill/>
        </p:spPr>
        <p:txBody>
          <a:bodyPr wrap="none" lIns="0" tIns="0" rIns="0" bIns="0" rtlCol="0">
            <a:spAutoFit/>
          </a:bodyPr>
          <a:lstStyle/>
          <a:p>
            <a:pPr algn="ctr"/>
            <a:r>
              <a:rPr lang="en-US" sz="3200"/>
              <a:t>Event Grid</a:t>
            </a:r>
          </a:p>
        </p:txBody>
      </p:sp>
      <p:sp>
        <p:nvSpPr>
          <p:cNvPr id="13" name="TextBox 12">
            <a:extLst>
              <a:ext uri="{FF2B5EF4-FFF2-40B4-BE49-F238E27FC236}">
                <a16:creationId xmlns:a16="http://schemas.microsoft.com/office/drawing/2014/main" id="{59A63A9D-701E-4242-8190-E8E068FC5BD1}"/>
              </a:ext>
            </a:extLst>
          </p:cNvPr>
          <p:cNvSpPr txBox="1"/>
          <p:nvPr/>
        </p:nvSpPr>
        <p:spPr>
          <a:xfrm>
            <a:off x="5072292" y="3512128"/>
            <a:ext cx="2047420" cy="492443"/>
          </a:xfrm>
          <a:prstGeom prst="rect">
            <a:avLst/>
          </a:prstGeom>
          <a:noFill/>
        </p:spPr>
        <p:txBody>
          <a:bodyPr wrap="none" lIns="0" tIns="0" rIns="0" bIns="0" rtlCol="0">
            <a:spAutoFit/>
          </a:bodyPr>
          <a:lstStyle/>
          <a:p>
            <a:pPr algn="ctr"/>
            <a:r>
              <a:rPr lang="en-US" sz="3200"/>
              <a:t>Service Bus</a:t>
            </a:r>
          </a:p>
        </p:txBody>
      </p:sp>
      <p:sp>
        <p:nvSpPr>
          <p:cNvPr id="15" name="TextBox 14">
            <a:extLst>
              <a:ext uri="{FF2B5EF4-FFF2-40B4-BE49-F238E27FC236}">
                <a16:creationId xmlns:a16="http://schemas.microsoft.com/office/drawing/2014/main" id="{BC652627-AB4B-4039-99C5-495BA7CFE9B1}"/>
              </a:ext>
            </a:extLst>
          </p:cNvPr>
          <p:cNvSpPr txBox="1"/>
          <p:nvPr/>
        </p:nvSpPr>
        <p:spPr>
          <a:xfrm>
            <a:off x="8022005" y="3506381"/>
            <a:ext cx="2042996" cy="492443"/>
          </a:xfrm>
          <a:prstGeom prst="rect">
            <a:avLst/>
          </a:prstGeom>
          <a:noFill/>
        </p:spPr>
        <p:txBody>
          <a:bodyPr wrap="none" lIns="0" tIns="0" rIns="0" bIns="0" rtlCol="0">
            <a:spAutoFit/>
          </a:bodyPr>
          <a:lstStyle/>
          <a:p>
            <a:pPr algn="ctr"/>
            <a:r>
              <a:rPr lang="en-US" sz="3200"/>
              <a:t>Event Hubs</a:t>
            </a:r>
          </a:p>
        </p:txBody>
      </p:sp>
      <p:sp>
        <p:nvSpPr>
          <p:cNvPr id="16" name="TextBox 15">
            <a:extLst>
              <a:ext uri="{FF2B5EF4-FFF2-40B4-BE49-F238E27FC236}">
                <a16:creationId xmlns:a16="http://schemas.microsoft.com/office/drawing/2014/main" id="{F74A358C-5E50-406C-B2D3-F64540DF007F}"/>
              </a:ext>
            </a:extLst>
          </p:cNvPr>
          <p:cNvSpPr txBox="1"/>
          <p:nvPr/>
        </p:nvSpPr>
        <p:spPr>
          <a:xfrm>
            <a:off x="2214362" y="4175762"/>
            <a:ext cx="1868268" cy="1231106"/>
          </a:xfrm>
          <a:prstGeom prst="rect">
            <a:avLst/>
          </a:prstGeom>
          <a:noFill/>
        </p:spPr>
        <p:txBody>
          <a:bodyPr wrap="square" lIns="0" tIns="0" rIns="0" bIns="0" rtlCol="0">
            <a:spAutoFit/>
          </a:bodyPr>
          <a:lstStyle/>
          <a:p>
            <a:pPr algn="l"/>
            <a:r>
              <a:rPr lang="en-US" sz="2000" dirty="0"/>
              <a:t>Modern event-based reactive systems (subscription)</a:t>
            </a:r>
          </a:p>
        </p:txBody>
      </p:sp>
      <p:sp>
        <p:nvSpPr>
          <p:cNvPr id="18" name="TextBox 17">
            <a:extLst>
              <a:ext uri="{FF2B5EF4-FFF2-40B4-BE49-F238E27FC236}">
                <a16:creationId xmlns:a16="http://schemas.microsoft.com/office/drawing/2014/main" id="{519768E7-0565-483A-8D7F-011B3DED27E3}"/>
              </a:ext>
            </a:extLst>
          </p:cNvPr>
          <p:cNvSpPr txBox="1"/>
          <p:nvPr/>
        </p:nvSpPr>
        <p:spPr>
          <a:xfrm>
            <a:off x="5072292" y="4175762"/>
            <a:ext cx="2425788" cy="1231106"/>
          </a:xfrm>
          <a:prstGeom prst="rect">
            <a:avLst/>
          </a:prstGeom>
          <a:noFill/>
        </p:spPr>
        <p:txBody>
          <a:bodyPr wrap="square" lIns="0" tIns="0" rIns="0" bIns="0" rtlCol="0">
            <a:spAutoFit/>
          </a:bodyPr>
          <a:lstStyle/>
          <a:p>
            <a:pPr algn="l"/>
            <a:r>
              <a:rPr lang="en-US" sz="2000" dirty="0"/>
              <a:t>Queue or topic; Publish, subscribe model; </a:t>
            </a:r>
          </a:p>
          <a:p>
            <a:pPr algn="l"/>
            <a:r>
              <a:rPr lang="en-US" sz="2000" dirty="0"/>
              <a:t>1-to-1, or 1-to-many</a:t>
            </a:r>
          </a:p>
        </p:txBody>
      </p:sp>
      <p:sp>
        <p:nvSpPr>
          <p:cNvPr id="20" name="TextBox 19">
            <a:extLst>
              <a:ext uri="{FF2B5EF4-FFF2-40B4-BE49-F238E27FC236}">
                <a16:creationId xmlns:a16="http://schemas.microsoft.com/office/drawing/2014/main" id="{C6196325-FA24-42D9-9CC7-5EB70FBE7FCE}"/>
              </a:ext>
            </a:extLst>
          </p:cNvPr>
          <p:cNvSpPr txBox="1"/>
          <p:nvPr/>
        </p:nvSpPr>
        <p:spPr>
          <a:xfrm>
            <a:off x="8017581" y="4175762"/>
            <a:ext cx="2047420" cy="923330"/>
          </a:xfrm>
          <a:prstGeom prst="rect">
            <a:avLst/>
          </a:prstGeom>
          <a:noFill/>
        </p:spPr>
        <p:txBody>
          <a:bodyPr wrap="square" lIns="0" tIns="0" rIns="0" bIns="0" rtlCol="0">
            <a:spAutoFit/>
          </a:bodyPr>
          <a:lstStyle/>
          <a:p>
            <a:pPr algn="l"/>
            <a:r>
              <a:rPr lang="en-US" sz="2000" dirty="0"/>
              <a:t>High throughput event ingestion (streaming, IoT)</a:t>
            </a:r>
          </a:p>
        </p:txBody>
      </p:sp>
    </p:spTree>
    <p:extLst>
      <p:ext uri="{BB962C8B-B14F-4D97-AF65-F5344CB8AC3E}">
        <p14:creationId xmlns:p14="http://schemas.microsoft.com/office/powerpoint/2010/main" val="2161636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1370332E-4A14-4494-8714-D91C343E1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85" y="1421033"/>
            <a:ext cx="3716169" cy="3716169"/>
          </a:xfrm>
          <a:prstGeom prst="rect">
            <a:avLst/>
          </a:prstGeom>
        </p:spPr>
      </p:pic>
      <p:sp>
        <p:nvSpPr>
          <p:cNvPr id="5" name="Heart 4">
            <a:extLst>
              <a:ext uri="{FF2B5EF4-FFF2-40B4-BE49-F238E27FC236}">
                <a16:creationId xmlns:a16="http://schemas.microsoft.com/office/drawing/2014/main" id="{34AA029F-BD34-43FA-A8E3-D6F55E23BE40}"/>
              </a:ext>
            </a:extLst>
          </p:cNvPr>
          <p:cNvSpPr/>
          <p:nvPr/>
        </p:nvSpPr>
        <p:spPr bwMode="auto">
          <a:xfrm>
            <a:off x="5012131" y="2662498"/>
            <a:ext cx="1923897" cy="1600435"/>
          </a:xfrm>
          <a:prstGeom prst="hear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F76F7F99-389D-4110-B5DA-73E2BF7EBD13}"/>
              </a:ext>
            </a:extLst>
          </p:cNvPr>
          <p:cNvSpPr txBox="1"/>
          <p:nvPr/>
        </p:nvSpPr>
        <p:spPr>
          <a:xfrm>
            <a:off x="7598693" y="2286159"/>
            <a:ext cx="3646832" cy="2000548"/>
          </a:xfrm>
          <a:prstGeom prst="rect">
            <a:avLst/>
          </a:prstGeom>
          <a:noFill/>
        </p:spPr>
        <p:txBody>
          <a:bodyPr wrap="none" lIns="0" tIns="0" rIns="0" bIns="0" rtlCol="0">
            <a:spAutoFit/>
          </a:bodyPr>
          <a:lstStyle/>
          <a:p>
            <a:pPr algn="l"/>
            <a:r>
              <a:rPr lang="en-US" sz="13000" dirty="0">
                <a:latin typeface="+mj-lt"/>
              </a:rPr>
              <a:t>Devs</a:t>
            </a:r>
          </a:p>
        </p:txBody>
      </p:sp>
    </p:spTree>
    <p:extLst>
      <p:ext uri="{BB962C8B-B14F-4D97-AF65-F5344CB8AC3E}">
        <p14:creationId xmlns:p14="http://schemas.microsoft.com/office/powerpoint/2010/main" val="3870956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152C-FCF6-429F-9345-B2040E92C487}"/>
              </a:ext>
            </a:extLst>
          </p:cNvPr>
          <p:cNvSpPr>
            <a:spLocks noGrp="1"/>
          </p:cNvSpPr>
          <p:nvPr>
            <p:ph type="title"/>
          </p:nvPr>
        </p:nvSpPr>
        <p:spPr/>
        <p:txBody>
          <a:bodyPr/>
          <a:lstStyle/>
          <a:p>
            <a:r>
              <a:rPr lang="en-US"/>
              <a:t>API Management</a:t>
            </a:r>
          </a:p>
        </p:txBody>
      </p:sp>
      <p:pic>
        <p:nvPicPr>
          <p:cNvPr id="4" name="Graphic 3">
            <a:extLst>
              <a:ext uri="{FF2B5EF4-FFF2-40B4-BE49-F238E27FC236}">
                <a16:creationId xmlns:a16="http://schemas.microsoft.com/office/drawing/2014/main" id="{CE29CA7C-C918-47E4-AE9E-79569BA46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7506" y="5149045"/>
            <a:ext cx="789536" cy="789536"/>
          </a:xfrm>
          <a:prstGeom prst="rect">
            <a:avLst/>
          </a:prstGeom>
        </p:spPr>
      </p:pic>
      <p:pic>
        <p:nvPicPr>
          <p:cNvPr id="6" name="Graphic 5">
            <a:extLst>
              <a:ext uri="{FF2B5EF4-FFF2-40B4-BE49-F238E27FC236}">
                <a16:creationId xmlns:a16="http://schemas.microsoft.com/office/drawing/2014/main" id="{6DD8F60A-FD7F-4565-B6CD-9B7FFBDABD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1490" y="5149044"/>
            <a:ext cx="789535" cy="789535"/>
          </a:xfrm>
          <a:prstGeom prst="rect">
            <a:avLst/>
          </a:prstGeom>
        </p:spPr>
      </p:pic>
      <p:pic>
        <p:nvPicPr>
          <p:cNvPr id="8" name="Graphic 7">
            <a:extLst>
              <a:ext uri="{FF2B5EF4-FFF2-40B4-BE49-F238E27FC236}">
                <a16:creationId xmlns:a16="http://schemas.microsoft.com/office/drawing/2014/main" id="{BCED471A-347F-4CE5-9598-10C63AF8B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6959" y="5149044"/>
            <a:ext cx="789535" cy="789535"/>
          </a:xfrm>
          <a:prstGeom prst="rect">
            <a:avLst/>
          </a:prstGeom>
        </p:spPr>
      </p:pic>
      <p:pic>
        <p:nvPicPr>
          <p:cNvPr id="10" name="Graphic 9">
            <a:extLst>
              <a:ext uri="{FF2B5EF4-FFF2-40B4-BE49-F238E27FC236}">
                <a16:creationId xmlns:a16="http://schemas.microsoft.com/office/drawing/2014/main" id="{3B327FA6-267C-46AD-A572-0003B35B84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1231" y="3765488"/>
            <a:ext cx="789535" cy="789535"/>
          </a:xfrm>
          <a:prstGeom prst="rect">
            <a:avLst/>
          </a:prstGeom>
        </p:spPr>
      </p:pic>
      <p:sp>
        <p:nvSpPr>
          <p:cNvPr id="11" name="TextBox 10">
            <a:extLst>
              <a:ext uri="{FF2B5EF4-FFF2-40B4-BE49-F238E27FC236}">
                <a16:creationId xmlns:a16="http://schemas.microsoft.com/office/drawing/2014/main" id="{293C6A9B-E779-4AD8-AE09-BB739AB2124A}"/>
              </a:ext>
            </a:extLst>
          </p:cNvPr>
          <p:cNvSpPr txBox="1"/>
          <p:nvPr/>
        </p:nvSpPr>
        <p:spPr>
          <a:xfrm>
            <a:off x="4233205" y="6165595"/>
            <a:ext cx="4582665" cy="307777"/>
          </a:xfrm>
          <a:prstGeom prst="rect">
            <a:avLst/>
          </a:prstGeom>
          <a:noFill/>
        </p:spPr>
        <p:txBody>
          <a:bodyPr wrap="none" lIns="0" tIns="0" rIns="0" bIns="0" rtlCol="0" anchor="t">
            <a:spAutoFit/>
          </a:bodyPr>
          <a:lstStyle/>
          <a:p>
            <a:r>
              <a:rPr lang="en-US" sz="2000" dirty="0"/>
              <a:t>APIs (</a:t>
            </a:r>
            <a:r>
              <a:rPr lang="en-US" sz="2000" b="1" dirty="0">
                <a:solidFill>
                  <a:schemeClr val="accent1">
                    <a:lumMod val="75000"/>
                  </a:schemeClr>
                </a:solidFill>
              </a:rPr>
              <a:t>Azure, On-premises, AWS, GCP</a:t>
            </a:r>
            <a:r>
              <a:rPr lang="en-US" sz="2000" dirty="0"/>
              <a:t>)</a:t>
            </a:r>
          </a:p>
        </p:txBody>
      </p:sp>
      <p:cxnSp>
        <p:nvCxnSpPr>
          <p:cNvPr id="14" name="Straight Arrow Connector 13">
            <a:extLst>
              <a:ext uri="{FF2B5EF4-FFF2-40B4-BE49-F238E27FC236}">
                <a16:creationId xmlns:a16="http://schemas.microsoft.com/office/drawing/2014/main" id="{66F051E0-CAF5-4A77-9358-00823F7B3C2F}"/>
              </a:ext>
            </a:extLst>
          </p:cNvPr>
          <p:cNvCxnSpPr>
            <a:cxnSpLocks/>
            <a:stCxn id="10" idx="2"/>
            <a:endCxn id="6" idx="0"/>
          </p:cNvCxnSpPr>
          <p:nvPr/>
        </p:nvCxnSpPr>
        <p:spPr>
          <a:xfrm>
            <a:off x="6095999" y="4555023"/>
            <a:ext cx="10259" cy="59402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Smart Phone">
            <a:extLst>
              <a:ext uri="{FF2B5EF4-FFF2-40B4-BE49-F238E27FC236}">
                <a16:creationId xmlns:a16="http://schemas.microsoft.com/office/drawing/2014/main" id="{D96A5697-8482-4133-8A6E-9AACA2348D7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42287" y="1614632"/>
            <a:ext cx="914400" cy="914400"/>
          </a:xfrm>
          <a:prstGeom prst="rect">
            <a:avLst/>
          </a:prstGeom>
        </p:spPr>
      </p:pic>
      <p:pic>
        <p:nvPicPr>
          <p:cNvPr id="20" name="Graphic 19" descr="Team">
            <a:extLst>
              <a:ext uri="{FF2B5EF4-FFF2-40B4-BE49-F238E27FC236}">
                <a16:creationId xmlns:a16="http://schemas.microsoft.com/office/drawing/2014/main" id="{756BCD73-F517-4979-BEA5-462245B01A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88541" y="1240982"/>
            <a:ext cx="914400" cy="914400"/>
          </a:xfrm>
          <a:prstGeom prst="rect">
            <a:avLst/>
          </a:prstGeom>
        </p:spPr>
      </p:pic>
      <p:pic>
        <p:nvPicPr>
          <p:cNvPr id="22" name="Graphic 21" descr="Credit card">
            <a:extLst>
              <a:ext uri="{FF2B5EF4-FFF2-40B4-BE49-F238E27FC236}">
                <a16:creationId xmlns:a16="http://schemas.microsoft.com/office/drawing/2014/main" id="{859366B3-056A-400F-B4A4-784D51EC748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840" y="1240982"/>
            <a:ext cx="905745" cy="905745"/>
          </a:xfrm>
          <a:prstGeom prst="rect">
            <a:avLst/>
          </a:prstGeom>
        </p:spPr>
      </p:pic>
      <p:pic>
        <p:nvPicPr>
          <p:cNvPr id="24" name="Graphic 23" descr="World">
            <a:extLst>
              <a:ext uri="{FF2B5EF4-FFF2-40B4-BE49-F238E27FC236}">
                <a16:creationId xmlns:a16="http://schemas.microsoft.com/office/drawing/2014/main" id="{9BF1CE36-7F44-4A44-BB5A-530041D0F51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12094" y="1614632"/>
            <a:ext cx="914400" cy="914400"/>
          </a:xfrm>
          <a:prstGeom prst="rect">
            <a:avLst/>
          </a:prstGeom>
        </p:spPr>
      </p:pic>
      <p:sp>
        <p:nvSpPr>
          <p:cNvPr id="26" name="TextBox 25">
            <a:extLst>
              <a:ext uri="{FF2B5EF4-FFF2-40B4-BE49-F238E27FC236}">
                <a16:creationId xmlns:a16="http://schemas.microsoft.com/office/drawing/2014/main" id="{AF71D25F-DE08-4259-9F74-EF3A5AAD76D0}"/>
              </a:ext>
            </a:extLst>
          </p:cNvPr>
          <p:cNvSpPr txBox="1"/>
          <p:nvPr/>
        </p:nvSpPr>
        <p:spPr>
          <a:xfrm>
            <a:off x="1202574" y="2071832"/>
            <a:ext cx="1755167"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Developers</a:t>
            </a:r>
          </a:p>
        </p:txBody>
      </p:sp>
      <p:sp>
        <p:nvSpPr>
          <p:cNvPr id="28" name="TextBox 27">
            <a:extLst>
              <a:ext uri="{FF2B5EF4-FFF2-40B4-BE49-F238E27FC236}">
                <a16:creationId xmlns:a16="http://schemas.microsoft.com/office/drawing/2014/main" id="{6BDD91FE-EE41-4CF3-9DD0-02CD49CFA6CC}"/>
              </a:ext>
            </a:extLst>
          </p:cNvPr>
          <p:cNvSpPr txBox="1"/>
          <p:nvPr/>
        </p:nvSpPr>
        <p:spPr>
          <a:xfrm>
            <a:off x="9152313" y="1980466"/>
            <a:ext cx="1837112"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Partner Systems</a:t>
            </a:r>
          </a:p>
        </p:txBody>
      </p:sp>
      <p:sp>
        <p:nvSpPr>
          <p:cNvPr id="30" name="TextBox 29">
            <a:extLst>
              <a:ext uri="{FF2B5EF4-FFF2-40B4-BE49-F238E27FC236}">
                <a16:creationId xmlns:a16="http://schemas.microsoft.com/office/drawing/2014/main" id="{487242A2-04D9-49BE-B9EA-3ABE98BE1F31}"/>
              </a:ext>
            </a:extLst>
          </p:cNvPr>
          <p:cNvSpPr txBox="1"/>
          <p:nvPr/>
        </p:nvSpPr>
        <p:spPr>
          <a:xfrm>
            <a:off x="6796033" y="2448740"/>
            <a:ext cx="154994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Web Apps</a:t>
            </a:r>
          </a:p>
        </p:txBody>
      </p:sp>
      <p:sp>
        <p:nvSpPr>
          <p:cNvPr id="32" name="TextBox 31">
            <a:extLst>
              <a:ext uri="{FF2B5EF4-FFF2-40B4-BE49-F238E27FC236}">
                <a16:creationId xmlns:a16="http://schemas.microsoft.com/office/drawing/2014/main" id="{0C9BB739-32D5-441E-AC21-9404F4E7D904}"/>
              </a:ext>
            </a:extLst>
          </p:cNvPr>
          <p:cNvSpPr txBox="1"/>
          <p:nvPr/>
        </p:nvSpPr>
        <p:spPr>
          <a:xfrm>
            <a:off x="3882044" y="2452364"/>
            <a:ext cx="175516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Mobile Apps</a:t>
            </a:r>
          </a:p>
        </p:txBody>
      </p:sp>
      <p:cxnSp>
        <p:nvCxnSpPr>
          <p:cNvPr id="34" name="Straight Arrow Connector 33">
            <a:extLst>
              <a:ext uri="{FF2B5EF4-FFF2-40B4-BE49-F238E27FC236}">
                <a16:creationId xmlns:a16="http://schemas.microsoft.com/office/drawing/2014/main" id="{2B109DBA-CF26-4EFA-A516-359DFCD90068}"/>
              </a:ext>
            </a:extLst>
          </p:cNvPr>
          <p:cNvCxnSpPr>
            <a:cxnSpLocks/>
            <a:stCxn id="26" idx="2"/>
            <a:endCxn id="10" idx="0"/>
          </p:cNvCxnSpPr>
          <p:nvPr/>
        </p:nvCxnSpPr>
        <p:spPr>
          <a:xfrm>
            <a:off x="2080158" y="2588897"/>
            <a:ext cx="4015841" cy="1176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8BE73A6-0E41-45CC-B62D-BC24B810EC50}"/>
              </a:ext>
            </a:extLst>
          </p:cNvPr>
          <p:cNvCxnSpPr>
            <a:cxnSpLocks/>
            <a:stCxn id="32" idx="2"/>
            <a:endCxn id="10" idx="0"/>
          </p:cNvCxnSpPr>
          <p:nvPr/>
        </p:nvCxnSpPr>
        <p:spPr>
          <a:xfrm>
            <a:off x="4759628" y="2969429"/>
            <a:ext cx="1336371" cy="7960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ED634ED-546B-4CFF-8337-A841797D175C}"/>
              </a:ext>
            </a:extLst>
          </p:cNvPr>
          <p:cNvCxnSpPr>
            <a:cxnSpLocks/>
            <a:stCxn id="30" idx="2"/>
            <a:endCxn id="10" idx="0"/>
          </p:cNvCxnSpPr>
          <p:nvPr/>
        </p:nvCxnSpPr>
        <p:spPr>
          <a:xfrm flipH="1">
            <a:off x="6095999" y="2965805"/>
            <a:ext cx="1475007" cy="7996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C243B3-1C73-4E9F-9A4D-5A3679A9C576}"/>
              </a:ext>
            </a:extLst>
          </p:cNvPr>
          <p:cNvCxnSpPr>
            <a:cxnSpLocks/>
            <a:stCxn id="28" idx="2"/>
            <a:endCxn id="10" idx="0"/>
          </p:cNvCxnSpPr>
          <p:nvPr/>
        </p:nvCxnSpPr>
        <p:spPr>
          <a:xfrm flipH="1">
            <a:off x="6095999" y="2497531"/>
            <a:ext cx="3974870" cy="12679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EDA9522-9E9E-4B23-9D3C-0A68EE2D70B7}"/>
              </a:ext>
            </a:extLst>
          </p:cNvPr>
          <p:cNvCxnSpPr>
            <a:cxnSpLocks/>
            <a:stCxn id="10" idx="2"/>
            <a:endCxn id="4" idx="0"/>
          </p:cNvCxnSpPr>
          <p:nvPr/>
        </p:nvCxnSpPr>
        <p:spPr>
          <a:xfrm flipH="1">
            <a:off x="4352274" y="4555023"/>
            <a:ext cx="1743725" cy="5940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B36F540-D05D-4658-ABFF-CCF81EAA9C15}"/>
              </a:ext>
            </a:extLst>
          </p:cNvPr>
          <p:cNvCxnSpPr>
            <a:cxnSpLocks/>
            <a:stCxn id="10" idx="2"/>
            <a:endCxn id="8" idx="0"/>
          </p:cNvCxnSpPr>
          <p:nvPr/>
        </p:nvCxnSpPr>
        <p:spPr>
          <a:xfrm>
            <a:off x="6095999" y="4555023"/>
            <a:ext cx="1535728" cy="59402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62A26C2-02F7-4CCB-94E2-5BD59D7120A7}"/>
              </a:ext>
            </a:extLst>
          </p:cNvPr>
          <p:cNvSpPr txBox="1"/>
          <p:nvPr/>
        </p:nvSpPr>
        <p:spPr>
          <a:xfrm>
            <a:off x="886436" y="3302385"/>
            <a:ext cx="2964552" cy="1846659"/>
          </a:xfrm>
          <a:prstGeom prst="rect">
            <a:avLst/>
          </a:prstGeom>
          <a:noFill/>
        </p:spPr>
        <p:txBody>
          <a:bodyPr wrap="square" lIns="0" tIns="0" rIns="0" bIns="0" rtlCol="0" anchor="t">
            <a:spAutoFit/>
          </a:bodyPr>
          <a:lstStyle/>
          <a:p>
            <a:r>
              <a:rPr lang="en-US" sz="2000" b="1" dirty="0">
                <a:solidFill>
                  <a:schemeClr val="accent1">
                    <a:lumMod val="75000"/>
                  </a:schemeClr>
                </a:solidFill>
              </a:rPr>
              <a:t>APIM policies controls</a:t>
            </a:r>
          </a:p>
          <a:p>
            <a:pPr marL="342900" indent="-342900">
              <a:buFont typeface="Arial" panose="020B0604020202020204" pitchFamily="34" charset="0"/>
              <a:buChar char="•"/>
            </a:pPr>
            <a:r>
              <a:rPr lang="en-US" sz="2000" dirty="0"/>
              <a:t>Subscription</a:t>
            </a:r>
          </a:p>
          <a:p>
            <a:pPr marL="342900" indent="-342900">
              <a:buFont typeface="Arial" panose="020B0604020202020204" pitchFamily="34" charset="0"/>
              <a:buChar char="•"/>
            </a:pPr>
            <a:r>
              <a:rPr lang="en-US" sz="2000" dirty="0"/>
              <a:t>Authorization</a:t>
            </a:r>
          </a:p>
          <a:p>
            <a:pPr marL="342900" indent="-342900">
              <a:buFont typeface="Arial" panose="020B0604020202020204" pitchFamily="34" charset="0"/>
              <a:buChar char="•"/>
            </a:pPr>
            <a:r>
              <a:rPr lang="en-US" sz="2000" dirty="0"/>
              <a:t>Quota, rate-limiting</a:t>
            </a:r>
          </a:p>
          <a:p>
            <a:pPr marL="342900" indent="-342900">
              <a:buFont typeface="Arial" panose="020B0604020202020204" pitchFamily="34" charset="0"/>
              <a:buChar char="•"/>
            </a:pPr>
            <a:r>
              <a:rPr lang="en-US" sz="2000" dirty="0"/>
              <a:t>Transformation</a:t>
            </a:r>
          </a:p>
          <a:p>
            <a:pPr marL="342900" indent="-342900">
              <a:buFont typeface="Arial" panose="020B0604020202020204" pitchFamily="34" charset="0"/>
              <a:buChar char="•"/>
            </a:pPr>
            <a:r>
              <a:rPr lang="en-US" sz="2000" dirty="0"/>
              <a:t>Header, data filtering</a:t>
            </a:r>
          </a:p>
        </p:txBody>
      </p:sp>
    </p:spTree>
    <p:extLst>
      <p:ext uri="{BB962C8B-B14F-4D97-AF65-F5344CB8AC3E}">
        <p14:creationId xmlns:p14="http://schemas.microsoft.com/office/powerpoint/2010/main" val="2902906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152C-FCF6-429F-9345-B2040E92C487}"/>
              </a:ext>
            </a:extLst>
          </p:cNvPr>
          <p:cNvSpPr>
            <a:spLocks noGrp="1"/>
          </p:cNvSpPr>
          <p:nvPr>
            <p:ph type="title"/>
          </p:nvPr>
        </p:nvSpPr>
        <p:spPr/>
        <p:txBody>
          <a:bodyPr/>
          <a:lstStyle/>
          <a:p>
            <a:r>
              <a:rPr lang="en-US"/>
              <a:t>Cosmos DB</a:t>
            </a:r>
          </a:p>
        </p:txBody>
      </p:sp>
      <p:pic>
        <p:nvPicPr>
          <p:cNvPr id="5" name="Graphic 4">
            <a:extLst>
              <a:ext uri="{FF2B5EF4-FFF2-40B4-BE49-F238E27FC236}">
                <a16:creationId xmlns:a16="http://schemas.microsoft.com/office/drawing/2014/main" id="{CD1EB011-32D3-4193-8692-12520D59E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2839" y="1810951"/>
            <a:ext cx="2086322" cy="2086322"/>
          </a:xfrm>
          <a:prstGeom prst="rect">
            <a:avLst/>
          </a:prstGeom>
        </p:spPr>
      </p:pic>
      <p:pic>
        <p:nvPicPr>
          <p:cNvPr id="2050" name="Picture 2" descr="See the source image">
            <a:extLst>
              <a:ext uri="{FF2B5EF4-FFF2-40B4-BE49-F238E27FC236}">
                <a16:creationId xmlns:a16="http://schemas.microsoft.com/office/drawing/2014/main" id="{114D1FE8-E90D-4ED2-A187-1BACCD945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057" y="5133802"/>
            <a:ext cx="1266998" cy="12669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28DAF679-8E2E-4556-8083-2B4D68B48E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9971" y="5305770"/>
            <a:ext cx="923059" cy="9230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e the source image">
            <a:extLst>
              <a:ext uri="{FF2B5EF4-FFF2-40B4-BE49-F238E27FC236}">
                <a16:creationId xmlns:a16="http://schemas.microsoft.com/office/drawing/2014/main" id="{8355526B-550D-43CE-8D31-80F9CA9857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8515" y="5410275"/>
            <a:ext cx="1978429" cy="659476"/>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5570E587-7D34-4925-83CD-853ACAEAB3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66811" y="5352960"/>
            <a:ext cx="828677" cy="828677"/>
          </a:xfrm>
          <a:prstGeom prst="rect">
            <a:avLst/>
          </a:prstGeom>
        </p:spPr>
      </p:pic>
      <p:pic>
        <p:nvPicPr>
          <p:cNvPr id="15" name="Graphic 14">
            <a:extLst>
              <a:ext uri="{FF2B5EF4-FFF2-40B4-BE49-F238E27FC236}">
                <a16:creationId xmlns:a16="http://schemas.microsoft.com/office/drawing/2014/main" id="{34A82FF0-65A7-4386-AC67-1824725C54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16082" y="5299525"/>
            <a:ext cx="880976" cy="880976"/>
          </a:xfrm>
          <a:prstGeom prst="rect">
            <a:avLst/>
          </a:prstGeom>
        </p:spPr>
      </p:pic>
    </p:spTree>
    <p:extLst>
      <p:ext uri="{BB962C8B-B14F-4D97-AF65-F5344CB8AC3E}">
        <p14:creationId xmlns:p14="http://schemas.microsoft.com/office/powerpoint/2010/main" val="1215386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88F3EFB6-1AB0-4C14-806D-2EA5F7191BFE}"/>
              </a:ext>
            </a:extLst>
          </p:cNvPr>
          <p:cNvSpPr/>
          <p:nvPr/>
        </p:nvSpPr>
        <p:spPr>
          <a:xfrm>
            <a:off x="413719" y="5656797"/>
            <a:ext cx="11600451" cy="921542"/>
          </a:xfrm>
          <a:prstGeom prst="rect">
            <a:avLst/>
          </a:prstGeom>
          <a:solidFill>
            <a:srgbClr val="D9D9D9"/>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A3344C6C-23CE-4CE2-89DD-55FEC2AFBEDB}"/>
              </a:ext>
            </a:extLst>
          </p:cNvPr>
          <p:cNvSpPr txBox="1"/>
          <p:nvPr/>
        </p:nvSpPr>
        <p:spPr>
          <a:xfrm>
            <a:off x="2578710" y="2171162"/>
            <a:ext cx="1806905"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CaaS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Container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Platform</a:t>
            </a:r>
          </a:p>
        </p:txBody>
      </p:sp>
      <p:cxnSp>
        <p:nvCxnSpPr>
          <p:cNvPr id="87" name="Straight Arrow Connector 86">
            <a:extLst>
              <a:ext uri="{FF2B5EF4-FFF2-40B4-BE49-F238E27FC236}">
                <a16:creationId xmlns:a16="http://schemas.microsoft.com/office/drawing/2014/main" id="{53C6694F-1F50-40AF-906B-78FAE17A9816}"/>
              </a:ext>
            </a:extLst>
          </p:cNvPr>
          <p:cNvCxnSpPr>
            <a:cxnSpLocks/>
          </p:cNvCxnSpPr>
          <p:nvPr/>
        </p:nvCxnSpPr>
        <p:spPr>
          <a:xfrm>
            <a:off x="413719" y="2059070"/>
            <a:ext cx="11342853" cy="0"/>
          </a:xfrm>
          <a:prstGeom prst="straightConnector1">
            <a:avLst/>
          </a:prstGeom>
          <a:noFill/>
          <a:ln w="19050" cap="flat" cmpd="sng" algn="ctr">
            <a:solidFill>
              <a:sysClr val="windowText" lastClr="000000"/>
            </a:solidFill>
            <a:prstDash val="solid"/>
            <a:round/>
            <a:headEnd type="triangle" w="med" len="med"/>
            <a:tailEnd type="triangle" w="med" len="med"/>
          </a:ln>
          <a:effectLst/>
        </p:spPr>
      </p:cxnSp>
      <p:sp>
        <p:nvSpPr>
          <p:cNvPr id="88" name="TextBox 87">
            <a:extLst>
              <a:ext uri="{FF2B5EF4-FFF2-40B4-BE49-F238E27FC236}">
                <a16:creationId xmlns:a16="http://schemas.microsoft.com/office/drawing/2014/main" id="{8BC0F4DA-A5B4-44AE-A431-FDDD3D5EA564}"/>
              </a:ext>
            </a:extLst>
          </p:cNvPr>
          <p:cNvSpPr txBox="1"/>
          <p:nvPr/>
        </p:nvSpPr>
        <p:spPr>
          <a:xfrm>
            <a:off x="5297499" y="2171162"/>
            <a:ext cx="1572866"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PaaS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Application Platform</a:t>
            </a:r>
          </a:p>
        </p:txBody>
      </p:sp>
      <p:sp>
        <p:nvSpPr>
          <p:cNvPr id="89" name="TextBox 88">
            <a:extLst>
              <a:ext uri="{FF2B5EF4-FFF2-40B4-BE49-F238E27FC236}">
                <a16:creationId xmlns:a16="http://schemas.microsoft.com/office/drawing/2014/main" id="{5544E1E3-00A3-45A9-8AA4-DBB43A306C6C}"/>
              </a:ext>
            </a:extLst>
          </p:cNvPr>
          <p:cNvSpPr txBox="1"/>
          <p:nvPr/>
        </p:nvSpPr>
        <p:spPr>
          <a:xfrm>
            <a:off x="7584318" y="2171162"/>
            <a:ext cx="1398139"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FaaS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Serverless Platform</a:t>
            </a:r>
          </a:p>
        </p:txBody>
      </p:sp>
      <p:sp>
        <p:nvSpPr>
          <p:cNvPr id="90" name="TextBox 89">
            <a:extLst>
              <a:ext uri="{FF2B5EF4-FFF2-40B4-BE49-F238E27FC236}">
                <a16:creationId xmlns:a16="http://schemas.microsoft.com/office/drawing/2014/main" id="{FE63B5B5-F12C-4EC8-A1A5-EC0A1EA4485E}"/>
              </a:ext>
            </a:extLst>
          </p:cNvPr>
          <p:cNvSpPr txBox="1"/>
          <p:nvPr/>
        </p:nvSpPr>
        <p:spPr>
          <a:xfrm>
            <a:off x="326011" y="2171162"/>
            <a:ext cx="1713931"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IaaS</a:t>
            </a:r>
            <a:endParaRPr kumimoji="0" lang="en-US" sz="24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Infrastructure Platform</a:t>
            </a:r>
            <a:endParaRPr kumimoji="0" lang="en-US" sz="1400" b="0" i="0" u="none" strike="noStrike" kern="0" cap="none" spc="0" normalizeH="0" baseline="0" noProof="0" dirty="0">
              <a:ln>
                <a:noFill/>
              </a:ln>
              <a:effectLst/>
              <a:uLnTx/>
              <a:uFillTx/>
            </a:endParaRPr>
          </a:p>
        </p:txBody>
      </p:sp>
      <p:sp>
        <p:nvSpPr>
          <p:cNvPr id="91" name="TextBox 90">
            <a:extLst>
              <a:ext uri="{FF2B5EF4-FFF2-40B4-BE49-F238E27FC236}">
                <a16:creationId xmlns:a16="http://schemas.microsoft.com/office/drawing/2014/main" id="{6D6992C5-2183-49F3-88A4-A19A8C872730}"/>
              </a:ext>
            </a:extLst>
          </p:cNvPr>
          <p:cNvSpPr txBox="1"/>
          <p:nvPr/>
        </p:nvSpPr>
        <p:spPr>
          <a:xfrm>
            <a:off x="538289" y="5754807"/>
            <a:ext cx="2608406"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More Control </a:t>
            </a:r>
            <a:r>
              <a:rPr kumimoji="0" lang="en-US" sz="1050" b="0" i="0" u="none" strike="noStrike" kern="0" cap="none" spc="0" normalizeH="0" baseline="0" noProof="0" dirty="0">
                <a:ln>
                  <a:noFill/>
                </a:ln>
                <a:solidFill>
                  <a:srgbClr val="75757A"/>
                </a:solidFill>
                <a:effectLst/>
                <a:uLnTx/>
                <a:uFillTx/>
              </a:rPr>
              <a:t>of execution environment</a:t>
            </a:r>
          </a:p>
        </p:txBody>
      </p:sp>
      <p:sp>
        <p:nvSpPr>
          <p:cNvPr id="92" name="TextBox 91">
            <a:extLst>
              <a:ext uri="{FF2B5EF4-FFF2-40B4-BE49-F238E27FC236}">
                <a16:creationId xmlns:a16="http://schemas.microsoft.com/office/drawing/2014/main" id="{12468891-B1D2-4ABF-B794-E7C2C3D6EAF4}"/>
              </a:ext>
            </a:extLst>
          </p:cNvPr>
          <p:cNvSpPr txBox="1"/>
          <p:nvPr/>
        </p:nvSpPr>
        <p:spPr>
          <a:xfrm>
            <a:off x="538289" y="6219614"/>
            <a:ext cx="2529860"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Less Agile </a:t>
            </a:r>
            <a:r>
              <a:rPr kumimoji="0" lang="en-US" sz="1050" b="0" i="0" u="none" strike="noStrike" kern="0" cap="none" spc="0" normalizeH="0" baseline="0" noProof="0" dirty="0">
                <a:ln>
                  <a:noFill/>
                </a:ln>
                <a:solidFill>
                  <a:srgbClr val="75757A"/>
                </a:solidFill>
                <a:effectLst/>
                <a:uLnTx/>
                <a:uFillTx/>
              </a:rPr>
              <a:t>development &amp; deployment</a:t>
            </a:r>
          </a:p>
        </p:txBody>
      </p:sp>
      <p:sp>
        <p:nvSpPr>
          <p:cNvPr id="93" name="TextBox 92">
            <a:extLst>
              <a:ext uri="{FF2B5EF4-FFF2-40B4-BE49-F238E27FC236}">
                <a16:creationId xmlns:a16="http://schemas.microsoft.com/office/drawing/2014/main" id="{140F5716-4DFA-4DA3-98A1-8995FCC1E7B7}"/>
              </a:ext>
            </a:extLst>
          </p:cNvPr>
          <p:cNvSpPr txBox="1"/>
          <p:nvPr/>
        </p:nvSpPr>
        <p:spPr>
          <a:xfrm>
            <a:off x="9355055" y="5754807"/>
            <a:ext cx="2531462"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Less Control </a:t>
            </a:r>
            <a:r>
              <a:rPr kumimoji="0" lang="en-US" sz="1050" b="0" i="0" u="none" strike="noStrike" kern="0" cap="none" spc="0" normalizeH="0" baseline="0" noProof="0" dirty="0">
                <a:ln>
                  <a:noFill/>
                </a:ln>
                <a:solidFill>
                  <a:srgbClr val="75757A"/>
                </a:solidFill>
                <a:effectLst/>
                <a:uLnTx/>
                <a:uFillTx/>
              </a:rPr>
              <a:t>of execution environment</a:t>
            </a:r>
          </a:p>
        </p:txBody>
      </p:sp>
      <p:sp>
        <p:nvSpPr>
          <p:cNvPr id="94" name="TextBox 93">
            <a:extLst>
              <a:ext uri="{FF2B5EF4-FFF2-40B4-BE49-F238E27FC236}">
                <a16:creationId xmlns:a16="http://schemas.microsoft.com/office/drawing/2014/main" id="{26B8F425-9AA4-4383-9ED5-3A91B7D917CB}"/>
              </a:ext>
            </a:extLst>
          </p:cNvPr>
          <p:cNvSpPr txBox="1"/>
          <p:nvPr/>
        </p:nvSpPr>
        <p:spPr>
          <a:xfrm>
            <a:off x="9279713" y="6219614"/>
            <a:ext cx="2606804"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More Agile </a:t>
            </a:r>
            <a:r>
              <a:rPr kumimoji="0" lang="en-US" sz="1050" b="0" i="0" u="none" strike="noStrike" kern="0" cap="none" spc="0" normalizeH="0" baseline="0" noProof="0" dirty="0">
                <a:ln>
                  <a:noFill/>
                </a:ln>
                <a:solidFill>
                  <a:srgbClr val="75757A"/>
                </a:solidFill>
                <a:effectLst/>
                <a:uLnTx/>
                <a:uFillTx/>
              </a:rPr>
              <a:t>development &amp; deployment</a:t>
            </a:r>
          </a:p>
        </p:txBody>
      </p:sp>
      <p:sp>
        <p:nvSpPr>
          <p:cNvPr id="95" name="Oval 94">
            <a:extLst>
              <a:ext uri="{FF2B5EF4-FFF2-40B4-BE49-F238E27FC236}">
                <a16:creationId xmlns:a16="http://schemas.microsoft.com/office/drawing/2014/main" id="{4CC2C48E-4852-4D98-9329-C555912A968B}"/>
              </a:ext>
            </a:extLst>
          </p:cNvPr>
          <p:cNvSpPr/>
          <p:nvPr/>
        </p:nvSpPr>
        <p:spPr bwMode="auto">
          <a:xfrm>
            <a:off x="1110324"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873DC0D1-64ED-4695-A9C5-CA984B4B4D16}"/>
              </a:ext>
            </a:extLst>
          </p:cNvPr>
          <p:cNvSpPr/>
          <p:nvPr/>
        </p:nvSpPr>
        <p:spPr bwMode="auto">
          <a:xfrm>
            <a:off x="6011279"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A42AF060-2564-4F5A-97FB-4D8948FD7BAE}"/>
              </a:ext>
            </a:extLst>
          </p:cNvPr>
          <p:cNvSpPr/>
          <p:nvPr/>
        </p:nvSpPr>
        <p:spPr bwMode="auto">
          <a:xfrm>
            <a:off x="8210735"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475298B2-ED26-4C1F-A6E7-F4D4DE1EE6FD}"/>
              </a:ext>
            </a:extLst>
          </p:cNvPr>
          <p:cNvGrpSpPr/>
          <p:nvPr/>
        </p:nvGrpSpPr>
        <p:grpSpPr>
          <a:xfrm>
            <a:off x="5832289" y="1325815"/>
            <a:ext cx="488776" cy="561510"/>
            <a:chOff x="6949749" y="1942799"/>
            <a:chExt cx="770280" cy="884908"/>
          </a:xfrm>
        </p:grpSpPr>
        <p:sp>
          <p:nvSpPr>
            <p:cNvPr id="99" name="Hexagon 98">
              <a:extLst>
                <a:ext uri="{FF2B5EF4-FFF2-40B4-BE49-F238E27FC236}">
                  <a16:creationId xmlns:a16="http://schemas.microsoft.com/office/drawing/2014/main" id="{AC03242A-C668-4B10-84DB-5FA14BF94D15}"/>
                </a:ext>
              </a:extLst>
            </p:cNvPr>
            <p:cNvSpPr/>
            <p:nvPr/>
          </p:nvSpPr>
          <p:spPr>
            <a:xfrm rot="5400000">
              <a:off x="6935208" y="2083080"/>
              <a:ext cx="799786" cy="689468"/>
            </a:xfrm>
            <a:prstGeom prst="hexagon">
              <a:avLst>
                <a:gd name="adj" fmla="val 31710"/>
                <a:gd name="vf" fmla="val 115470"/>
              </a:avLst>
            </a:prstGeom>
            <a:solidFill>
              <a:srgbClr val="50E6FF"/>
            </a:solidFill>
            <a:ln w="190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0" name="Freeform 17">
              <a:extLst>
                <a:ext uri="{FF2B5EF4-FFF2-40B4-BE49-F238E27FC236}">
                  <a16:creationId xmlns:a16="http://schemas.microsoft.com/office/drawing/2014/main" id="{3DC3E1BD-3D3E-41F4-871F-C4722988F488}"/>
                </a:ext>
              </a:extLst>
            </p:cNvPr>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1" name="Freeform 18">
              <a:extLst>
                <a:ext uri="{FF2B5EF4-FFF2-40B4-BE49-F238E27FC236}">
                  <a16:creationId xmlns:a16="http://schemas.microsoft.com/office/drawing/2014/main" id="{AC24FF10-F372-41CA-A8BC-10A7360EFC1D}"/>
                </a:ext>
              </a:extLst>
            </p:cNvPr>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2" name="Line 19">
              <a:extLst>
                <a:ext uri="{FF2B5EF4-FFF2-40B4-BE49-F238E27FC236}">
                  <a16:creationId xmlns:a16="http://schemas.microsoft.com/office/drawing/2014/main" id="{188ECFEC-2593-4F3F-9DF4-B974818B029F}"/>
                </a:ext>
              </a:extLst>
            </p:cNvPr>
            <p:cNvSpPr>
              <a:spLocks noChangeShapeType="1"/>
            </p:cNvSpPr>
            <p:nvPr/>
          </p:nvSpPr>
          <p:spPr bwMode="auto">
            <a:xfrm>
              <a:off x="7553245"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3" name="Freeform 20">
              <a:extLst>
                <a:ext uri="{FF2B5EF4-FFF2-40B4-BE49-F238E27FC236}">
                  <a16:creationId xmlns:a16="http://schemas.microsoft.com/office/drawing/2014/main" id="{45A26259-B3F7-4366-B344-05E2A89DEE12}"/>
                </a:ext>
              </a:extLst>
            </p:cNvPr>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21">
              <a:extLst>
                <a:ext uri="{FF2B5EF4-FFF2-40B4-BE49-F238E27FC236}">
                  <a16:creationId xmlns:a16="http://schemas.microsoft.com/office/drawing/2014/main" id="{E9684A53-4D21-471B-B70E-0E349D952889}"/>
                </a:ext>
              </a:extLst>
            </p:cNvPr>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Line 22">
              <a:extLst>
                <a:ext uri="{FF2B5EF4-FFF2-40B4-BE49-F238E27FC236}">
                  <a16:creationId xmlns:a16="http://schemas.microsoft.com/office/drawing/2014/main" id="{671A1A67-16D1-4A9F-92C3-FC090DD1628A}"/>
                </a:ext>
              </a:extLst>
            </p:cNvPr>
            <p:cNvSpPr>
              <a:spLocks noChangeShapeType="1"/>
            </p:cNvSpPr>
            <p:nvPr/>
          </p:nvSpPr>
          <p:spPr bwMode="auto">
            <a:xfrm>
              <a:off x="7116533"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24">
              <a:extLst>
                <a:ext uri="{FF2B5EF4-FFF2-40B4-BE49-F238E27FC236}">
                  <a16:creationId xmlns:a16="http://schemas.microsoft.com/office/drawing/2014/main" id="{771427C2-A159-49B6-A272-7F4EFA131F07}"/>
                </a:ext>
              </a:extLst>
            </p:cNvPr>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25">
              <a:extLst>
                <a:ext uri="{FF2B5EF4-FFF2-40B4-BE49-F238E27FC236}">
                  <a16:creationId xmlns:a16="http://schemas.microsoft.com/office/drawing/2014/main" id="{4B76C8A3-3560-4FA5-AB56-59073C5CE464}"/>
                </a:ext>
              </a:extLst>
            </p:cNvPr>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Line 26">
              <a:extLst>
                <a:ext uri="{FF2B5EF4-FFF2-40B4-BE49-F238E27FC236}">
                  <a16:creationId xmlns:a16="http://schemas.microsoft.com/office/drawing/2014/main" id="{6238B8E7-A844-45DE-A61D-218DB9EB6F30}"/>
                </a:ext>
              </a:extLst>
            </p:cNvPr>
            <p:cNvSpPr>
              <a:spLocks noChangeShapeType="1"/>
            </p:cNvSpPr>
            <p:nvPr/>
          </p:nvSpPr>
          <p:spPr bwMode="auto">
            <a:xfrm>
              <a:off x="7335986" y="2138112"/>
              <a:ext cx="0" cy="190924"/>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9" name="Group 387">
            <a:extLst>
              <a:ext uri="{FF2B5EF4-FFF2-40B4-BE49-F238E27FC236}">
                <a16:creationId xmlns:a16="http://schemas.microsoft.com/office/drawing/2014/main" id="{960F246F-909D-4ED8-8012-F34FC4A35F15}"/>
              </a:ext>
            </a:extLst>
          </p:cNvPr>
          <p:cNvGrpSpPr>
            <a:grpSpLocks noChangeAspect="1"/>
          </p:cNvGrpSpPr>
          <p:nvPr/>
        </p:nvGrpSpPr>
        <p:grpSpPr bwMode="auto">
          <a:xfrm>
            <a:off x="8031460" y="1356408"/>
            <a:ext cx="497030" cy="497030"/>
            <a:chOff x="999" y="3388"/>
            <a:chExt cx="359" cy="359"/>
          </a:xfrm>
        </p:grpSpPr>
        <p:sp>
          <p:nvSpPr>
            <p:cNvPr id="110" name="Freeform 388">
              <a:extLst>
                <a:ext uri="{FF2B5EF4-FFF2-40B4-BE49-F238E27FC236}">
                  <a16:creationId xmlns:a16="http://schemas.microsoft.com/office/drawing/2014/main" id="{14033488-8D30-486C-A570-1655310BB742}"/>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1" name="Freeform 389">
              <a:extLst>
                <a:ext uri="{FF2B5EF4-FFF2-40B4-BE49-F238E27FC236}">
                  <a16:creationId xmlns:a16="http://schemas.microsoft.com/office/drawing/2014/main" id="{71A9C758-81C8-4602-9414-B899FC7EC8EB}"/>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12" name="Group 48">
            <a:extLst>
              <a:ext uri="{FF2B5EF4-FFF2-40B4-BE49-F238E27FC236}">
                <a16:creationId xmlns:a16="http://schemas.microsoft.com/office/drawing/2014/main" id="{BA4CFD93-F616-4014-B831-B236CE772F39}"/>
              </a:ext>
            </a:extLst>
          </p:cNvPr>
          <p:cNvGrpSpPr>
            <a:grpSpLocks noChangeAspect="1"/>
          </p:cNvGrpSpPr>
          <p:nvPr/>
        </p:nvGrpSpPr>
        <p:grpSpPr bwMode="auto">
          <a:xfrm>
            <a:off x="940346" y="1413070"/>
            <a:ext cx="485265" cy="455713"/>
            <a:chOff x="2208" y="1009"/>
            <a:chExt cx="312" cy="293"/>
          </a:xfrm>
          <a:solidFill>
            <a:srgbClr val="50E6FF"/>
          </a:solidFill>
        </p:grpSpPr>
        <p:sp>
          <p:nvSpPr>
            <p:cNvPr id="113" name="Rectangle 49">
              <a:extLst>
                <a:ext uri="{FF2B5EF4-FFF2-40B4-BE49-F238E27FC236}">
                  <a16:creationId xmlns:a16="http://schemas.microsoft.com/office/drawing/2014/main" id="{64EEE568-6E56-4E43-BC3C-1B4281F46786}"/>
                </a:ext>
              </a:extLst>
            </p:cNvPr>
            <p:cNvSpPr>
              <a:spLocks noChangeArrowheads="1"/>
            </p:cNvSpPr>
            <p:nvPr/>
          </p:nvSpPr>
          <p:spPr bwMode="auto">
            <a:xfrm>
              <a:off x="2208" y="1009"/>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4" name="Rectangle 50">
              <a:extLst>
                <a:ext uri="{FF2B5EF4-FFF2-40B4-BE49-F238E27FC236}">
                  <a16:creationId xmlns:a16="http://schemas.microsoft.com/office/drawing/2014/main" id="{76CC5100-348E-49A8-8AFA-AA33EE353A9E}"/>
                </a:ext>
              </a:extLst>
            </p:cNvPr>
            <p:cNvSpPr>
              <a:spLocks noChangeArrowheads="1"/>
            </p:cNvSpPr>
            <p:nvPr/>
          </p:nvSpPr>
          <p:spPr bwMode="auto">
            <a:xfrm>
              <a:off x="2208" y="1087"/>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5" name="Rectangle 51">
              <a:extLst>
                <a:ext uri="{FF2B5EF4-FFF2-40B4-BE49-F238E27FC236}">
                  <a16:creationId xmlns:a16="http://schemas.microsoft.com/office/drawing/2014/main" id="{D973A0DB-EDC9-4792-9A90-1D9105C43F5C}"/>
                </a:ext>
              </a:extLst>
            </p:cNvPr>
            <p:cNvSpPr>
              <a:spLocks noChangeArrowheads="1"/>
            </p:cNvSpPr>
            <p:nvPr/>
          </p:nvSpPr>
          <p:spPr bwMode="auto">
            <a:xfrm>
              <a:off x="2208" y="1165"/>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6" name="Rectangle 52">
              <a:extLst>
                <a:ext uri="{FF2B5EF4-FFF2-40B4-BE49-F238E27FC236}">
                  <a16:creationId xmlns:a16="http://schemas.microsoft.com/office/drawing/2014/main" id="{F158F6B0-E724-4F11-8201-528FE2BA3E2C}"/>
                </a:ext>
              </a:extLst>
            </p:cNvPr>
            <p:cNvSpPr>
              <a:spLocks noChangeArrowheads="1"/>
            </p:cNvSpPr>
            <p:nvPr/>
          </p:nvSpPr>
          <p:spPr bwMode="auto">
            <a:xfrm>
              <a:off x="2208" y="1243"/>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7" name="Oval 53">
              <a:extLst>
                <a:ext uri="{FF2B5EF4-FFF2-40B4-BE49-F238E27FC236}">
                  <a16:creationId xmlns:a16="http://schemas.microsoft.com/office/drawing/2014/main" id="{E3DF084D-3D5A-44CC-91AA-E277D05411E2}"/>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8" name="Oval 54">
              <a:extLst>
                <a:ext uri="{FF2B5EF4-FFF2-40B4-BE49-F238E27FC236}">
                  <a16:creationId xmlns:a16="http://schemas.microsoft.com/office/drawing/2014/main" id="{DAFE2D75-3C55-4EA6-BBE7-E9517740B468}"/>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9" name="Oval 55">
              <a:extLst>
                <a:ext uri="{FF2B5EF4-FFF2-40B4-BE49-F238E27FC236}">
                  <a16:creationId xmlns:a16="http://schemas.microsoft.com/office/drawing/2014/main" id="{7CCDA539-E957-42BE-9028-7623CAD51543}"/>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0" name="Oval 56">
              <a:extLst>
                <a:ext uri="{FF2B5EF4-FFF2-40B4-BE49-F238E27FC236}">
                  <a16:creationId xmlns:a16="http://schemas.microsoft.com/office/drawing/2014/main" id="{F5B10BE3-CDA1-4DBF-9CEE-C81A47BD1A24}"/>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1" name="Oval 57">
              <a:extLst>
                <a:ext uri="{FF2B5EF4-FFF2-40B4-BE49-F238E27FC236}">
                  <a16:creationId xmlns:a16="http://schemas.microsoft.com/office/drawing/2014/main" id="{9C16E0D1-FE2B-4A58-84BC-8682F5C04330}"/>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2" name="Oval 58">
              <a:extLst>
                <a:ext uri="{FF2B5EF4-FFF2-40B4-BE49-F238E27FC236}">
                  <a16:creationId xmlns:a16="http://schemas.microsoft.com/office/drawing/2014/main" id="{7FDB78B0-BB83-440E-8B20-6D869C71E90F}"/>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3" name="Oval 59">
              <a:extLst>
                <a:ext uri="{FF2B5EF4-FFF2-40B4-BE49-F238E27FC236}">
                  <a16:creationId xmlns:a16="http://schemas.microsoft.com/office/drawing/2014/main" id="{77E3C635-1B1C-4F16-BFEF-838769C3FCAB}"/>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4" name="Oval 60">
              <a:extLst>
                <a:ext uri="{FF2B5EF4-FFF2-40B4-BE49-F238E27FC236}">
                  <a16:creationId xmlns:a16="http://schemas.microsoft.com/office/drawing/2014/main" id="{BBE86DED-A6DB-4D2A-AD0A-AF0A178A43B9}"/>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5" name="Oval 61">
              <a:extLst>
                <a:ext uri="{FF2B5EF4-FFF2-40B4-BE49-F238E27FC236}">
                  <a16:creationId xmlns:a16="http://schemas.microsoft.com/office/drawing/2014/main" id="{04DF5BC9-68C1-4599-9064-A16E537994EC}"/>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6" name="Oval 62">
              <a:extLst>
                <a:ext uri="{FF2B5EF4-FFF2-40B4-BE49-F238E27FC236}">
                  <a16:creationId xmlns:a16="http://schemas.microsoft.com/office/drawing/2014/main" id="{2E0CCC85-F7CD-488B-8F9B-1657B1E1B614}"/>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7" name="Oval 63">
              <a:extLst>
                <a:ext uri="{FF2B5EF4-FFF2-40B4-BE49-F238E27FC236}">
                  <a16:creationId xmlns:a16="http://schemas.microsoft.com/office/drawing/2014/main" id="{FE789EF7-C69E-438D-B273-BF50AE492D28}"/>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8" name="Oval 64">
              <a:extLst>
                <a:ext uri="{FF2B5EF4-FFF2-40B4-BE49-F238E27FC236}">
                  <a16:creationId xmlns:a16="http://schemas.microsoft.com/office/drawing/2014/main" id="{597A871A-81B2-42A3-BB28-D49AB2AC73C8}"/>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9" name="Group 128">
            <a:extLst>
              <a:ext uri="{FF2B5EF4-FFF2-40B4-BE49-F238E27FC236}">
                <a16:creationId xmlns:a16="http://schemas.microsoft.com/office/drawing/2014/main" id="{315B62EA-D74E-46D1-8A9D-9B8D59C848F3}"/>
              </a:ext>
            </a:extLst>
          </p:cNvPr>
          <p:cNvGrpSpPr/>
          <p:nvPr/>
        </p:nvGrpSpPr>
        <p:grpSpPr>
          <a:xfrm>
            <a:off x="3215266" y="1386286"/>
            <a:ext cx="533791" cy="504765"/>
            <a:chOff x="3903471" y="2056738"/>
            <a:chExt cx="692353" cy="654706"/>
          </a:xfrm>
        </p:grpSpPr>
        <p:grpSp>
          <p:nvGrpSpPr>
            <p:cNvPr id="130" name="Group 129">
              <a:extLst>
                <a:ext uri="{FF2B5EF4-FFF2-40B4-BE49-F238E27FC236}">
                  <a16:creationId xmlns:a16="http://schemas.microsoft.com/office/drawing/2014/main" id="{952E6EF7-A2B3-48FA-8528-721EEA542909}"/>
                </a:ext>
              </a:extLst>
            </p:cNvPr>
            <p:cNvGrpSpPr/>
            <p:nvPr/>
          </p:nvGrpSpPr>
          <p:grpSpPr>
            <a:xfrm>
              <a:off x="3903471" y="2580518"/>
              <a:ext cx="692353" cy="130926"/>
              <a:chOff x="3903471" y="2580518"/>
              <a:chExt cx="692353" cy="130926"/>
            </a:xfrm>
          </p:grpSpPr>
          <p:sp>
            <p:nvSpPr>
              <p:cNvPr id="142" name="Rectangle 52">
                <a:extLst>
                  <a:ext uri="{FF2B5EF4-FFF2-40B4-BE49-F238E27FC236}">
                    <a16:creationId xmlns:a16="http://schemas.microsoft.com/office/drawing/2014/main" id="{4590C109-7433-41B1-9530-451F5CE7F345}"/>
                  </a:ext>
                </a:extLst>
              </p:cNvPr>
              <p:cNvSpPr>
                <a:spLocks noChangeArrowheads="1"/>
              </p:cNvSpPr>
              <p:nvPr/>
            </p:nvSpPr>
            <p:spPr bwMode="auto">
              <a:xfrm>
                <a:off x="3903471" y="2580518"/>
                <a:ext cx="692353" cy="13092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3" name="Oval 53">
                <a:extLst>
                  <a:ext uri="{FF2B5EF4-FFF2-40B4-BE49-F238E27FC236}">
                    <a16:creationId xmlns:a16="http://schemas.microsoft.com/office/drawing/2014/main" id="{D5E044EC-98CF-40F2-AA72-48A9BB848E70}"/>
                  </a:ext>
                </a:extLst>
              </p:cNvPr>
              <p:cNvSpPr>
                <a:spLocks noChangeArrowheads="1"/>
              </p:cNvSpPr>
              <p:nvPr/>
            </p:nvSpPr>
            <p:spPr bwMode="auto">
              <a:xfrm>
                <a:off x="3945634"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4" name="Oval 54">
                <a:extLst>
                  <a:ext uri="{FF2B5EF4-FFF2-40B4-BE49-F238E27FC236}">
                    <a16:creationId xmlns:a16="http://schemas.microsoft.com/office/drawing/2014/main" id="{AFF7799D-BC9E-47C2-84B4-0EF3AE8ECAA1}"/>
                  </a:ext>
                </a:extLst>
              </p:cNvPr>
              <p:cNvSpPr>
                <a:spLocks noChangeArrowheads="1"/>
              </p:cNvSpPr>
              <p:nvPr/>
            </p:nvSpPr>
            <p:spPr bwMode="auto">
              <a:xfrm>
                <a:off x="4043273"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5" name="Oval 55">
                <a:extLst>
                  <a:ext uri="{FF2B5EF4-FFF2-40B4-BE49-F238E27FC236}">
                    <a16:creationId xmlns:a16="http://schemas.microsoft.com/office/drawing/2014/main" id="{F95D7425-83D6-474F-AFF0-D0643B3A0260}"/>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grpSp>
        <p:grpSp>
          <p:nvGrpSpPr>
            <p:cNvPr id="131" name="Group 130">
              <a:extLst>
                <a:ext uri="{FF2B5EF4-FFF2-40B4-BE49-F238E27FC236}">
                  <a16:creationId xmlns:a16="http://schemas.microsoft.com/office/drawing/2014/main" id="{42058069-249A-450C-BF3F-C33DBFCAD201}"/>
                </a:ext>
              </a:extLst>
            </p:cNvPr>
            <p:cNvGrpSpPr/>
            <p:nvPr/>
          </p:nvGrpSpPr>
          <p:grpSpPr>
            <a:xfrm>
              <a:off x="4034337" y="2056738"/>
              <a:ext cx="430620" cy="430620"/>
              <a:chOff x="1716088" y="1693863"/>
              <a:chExt cx="279400" cy="279400"/>
            </a:xfrm>
          </p:grpSpPr>
          <p:sp>
            <p:nvSpPr>
              <p:cNvPr id="132" name="Rectangle 26">
                <a:extLst>
                  <a:ext uri="{FF2B5EF4-FFF2-40B4-BE49-F238E27FC236}">
                    <a16:creationId xmlns:a16="http://schemas.microsoft.com/office/drawing/2014/main" id="{2997851B-CB08-4432-ACBB-9F6B1B5C51B8}"/>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3" name="Rectangle 27">
                <a:extLst>
                  <a:ext uri="{FF2B5EF4-FFF2-40B4-BE49-F238E27FC236}">
                    <a16:creationId xmlns:a16="http://schemas.microsoft.com/office/drawing/2014/main" id="{D01661CE-3B1E-4A4A-A74D-77B730DC89EE}"/>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4" name="Rectangle 28">
                <a:extLst>
                  <a:ext uri="{FF2B5EF4-FFF2-40B4-BE49-F238E27FC236}">
                    <a16:creationId xmlns:a16="http://schemas.microsoft.com/office/drawing/2014/main" id="{01663987-7FE9-4FF6-A812-6E9E5E2D7086}"/>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5" name="Rectangle 29">
                <a:extLst>
                  <a:ext uri="{FF2B5EF4-FFF2-40B4-BE49-F238E27FC236}">
                    <a16:creationId xmlns:a16="http://schemas.microsoft.com/office/drawing/2014/main" id="{D386CF0D-9D23-4C5A-A8AC-B5264B85A5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6" name="Rectangle 30">
                <a:extLst>
                  <a:ext uri="{FF2B5EF4-FFF2-40B4-BE49-F238E27FC236}">
                    <a16:creationId xmlns:a16="http://schemas.microsoft.com/office/drawing/2014/main" id="{7CDF534F-964F-49C3-8937-FC6D2D671773}"/>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7" name="Rectangle 31">
                <a:extLst>
                  <a:ext uri="{FF2B5EF4-FFF2-40B4-BE49-F238E27FC236}">
                    <a16:creationId xmlns:a16="http://schemas.microsoft.com/office/drawing/2014/main" id="{E30C67BB-788A-451A-BB10-3D19E4C8E8CA}"/>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8" name="Rectangle 32">
                <a:extLst>
                  <a:ext uri="{FF2B5EF4-FFF2-40B4-BE49-F238E27FC236}">
                    <a16:creationId xmlns:a16="http://schemas.microsoft.com/office/drawing/2014/main" id="{FEA3EE47-E986-4EDC-AF81-1197101EE360}"/>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9" name="Rectangle 33">
                <a:extLst>
                  <a:ext uri="{FF2B5EF4-FFF2-40B4-BE49-F238E27FC236}">
                    <a16:creationId xmlns:a16="http://schemas.microsoft.com/office/drawing/2014/main" id="{C7A6E070-E175-448F-B73E-106D78D0A96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0" name="Rectangle 34">
                <a:extLst>
                  <a:ext uri="{FF2B5EF4-FFF2-40B4-BE49-F238E27FC236}">
                    <a16:creationId xmlns:a16="http://schemas.microsoft.com/office/drawing/2014/main" id="{1B9E485C-5A00-4709-B97A-632F8508D720}"/>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1" name="Rectangle 35">
                <a:extLst>
                  <a:ext uri="{FF2B5EF4-FFF2-40B4-BE49-F238E27FC236}">
                    <a16:creationId xmlns:a16="http://schemas.microsoft.com/office/drawing/2014/main" id="{A75F7BD9-0715-415C-AFF1-E80A51285347}"/>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sp>
        <p:nvSpPr>
          <p:cNvPr id="146" name="Oval 145">
            <a:extLst>
              <a:ext uri="{FF2B5EF4-FFF2-40B4-BE49-F238E27FC236}">
                <a16:creationId xmlns:a16="http://schemas.microsoft.com/office/drawing/2014/main" id="{B2FC2BEE-AF90-4084-BFBF-8A61350D54FC}"/>
              </a:ext>
            </a:extLst>
          </p:cNvPr>
          <p:cNvSpPr/>
          <p:nvPr/>
        </p:nvSpPr>
        <p:spPr bwMode="auto">
          <a:xfrm>
            <a:off x="3409507"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70FFE919-EB42-4877-B8BC-C8C2FC6CCA2F}"/>
              </a:ext>
            </a:extLst>
          </p:cNvPr>
          <p:cNvCxnSpPr>
            <a:cxnSpLocks/>
          </p:cNvCxnSpPr>
          <p:nvPr/>
        </p:nvCxnSpPr>
        <p:spPr>
          <a:xfrm>
            <a:off x="604565" y="6117568"/>
            <a:ext cx="11227344" cy="0"/>
          </a:xfrm>
          <a:prstGeom prst="straightConnector1">
            <a:avLst/>
          </a:prstGeom>
          <a:noFill/>
          <a:ln w="12700" cap="flat" cmpd="sng" algn="ctr">
            <a:solidFill>
              <a:srgbClr val="3C3C41"/>
            </a:solidFill>
            <a:prstDash val="solid"/>
            <a:round/>
            <a:headEnd type="triangle" w="med" len="med"/>
            <a:tailEnd type="triangle" w="med" len="med"/>
          </a:ln>
          <a:effectLst/>
        </p:spPr>
      </p:cxnSp>
      <p:grpSp>
        <p:nvGrpSpPr>
          <p:cNvPr id="154" name="Group 153">
            <a:extLst>
              <a:ext uri="{FF2B5EF4-FFF2-40B4-BE49-F238E27FC236}">
                <a16:creationId xmlns:a16="http://schemas.microsoft.com/office/drawing/2014/main" id="{C59B969F-2525-4D13-A965-FF6629F7CC0E}"/>
              </a:ext>
            </a:extLst>
          </p:cNvPr>
          <p:cNvGrpSpPr/>
          <p:nvPr/>
        </p:nvGrpSpPr>
        <p:grpSpPr>
          <a:xfrm>
            <a:off x="2081029" y="3473473"/>
            <a:ext cx="1429538" cy="1348757"/>
            <a:chOff x="4149858" y="3191903"/>
            <a:chExt cx="1429538" cy="1348757"/>
          </a:xfrm>
        </p:grpSpPr>
        <p:pic>
          <p:nvPicPr>
            <p:cNvPr id="155" name="Graphic 154">
              <a:extLst>
                <a:ext uri="{FF2B5EF4-FFF2-40B4-BE49-F238E27FC236}">
                  <a16:creationId xmlns:a16="http://schemas.microsoft.com/office/drawing/2014/main" id="{28899A93-E7FB-4879-BF42-CAA1F91E7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949" y="3191903"/>
              <a:ext cx="757821" cy="757821"/>
            </a:xfrm>
            <a:prstGeom prst="rect">
              <a:avLst/>
            </a:prstGeom>
          </p:spPr>
        </p:pic>
        <p:sp>
          <p:nvSpPr>
            <p:cNvPr id="156" name="TextBox 155">
              <a:extLst>
                <a:ext uri="{FF2B5EF4-FFF2-40B4-BE49-F238E27FC236}">
                  <a16:creationId xmlns:a16="http://schemas.microsoft.com/office/drawing/2014/main" id="{65FC5C27-6465-4C9B-8C00-BA126C4D64E5}"/>
                </a:ext>
              </a:extLst>
            </p:cNvPr>
            <p:cNvSpPr txBox="1"/>
            <p:nvPr/>
          </p:nvSpPr>
          <p:spPr>
            <a:xfrm>
              <a:off x="4149858" y="4078995"/>
              <a:ext cx="142953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Kubernetes</a:t>
              </a:r>
            </a:p>
            <a:p>
              <a:r>
                <a:rPr lang="en-US" sz="1200" dirty="0">
                  <a:solidFill>
                    <a:schemeClr val="accent1"/>
                  </a:solidFill>
                </a:rPr>
                <a:t>Service</a:t>
              </a:r>
            </a:p>
          </p:txBody>
        </p:sp>
      </p:grpSp>
      <p:grpSp>
        <p:nvGrpSpPr>
          <p:cNvPr id="157" name="Group 156">
            <a:extLst>
              <a:ext uri="{FF2B5EF4-FFF2-40B4-BE49-F238E27FC236}">
                <a16:creationId xmlns:a16="http://schemas.microsoft.com/office/drawing/2014/main" id="{AE83094D-4BEC-40B0-8423-C05B2086F199}"/>
              </a:ext>
            </a:extLst>
          </p:cNvPr>
          <p:cNvGrpSpPr/>
          <p:nvPr/>
        </p:nvGrpSpPr>
        <p:grpSpPr>
          <a:xfrm>
            <a:off x="188361" y="3496266"/>
            <a:ext cx="1840528" cy="1152017"/>
            <a:chOff x="1277411" y="3191903"/>
            <a:chExt cx="1840528" cy="1152017"/>
          </a:xfrm>
        </p:grpSpPr>
        <p:pic>
          <p:nvPicPr>
            <p:cNvPr id="158" name="Graphic 157">
              <a:extLst>
                <a:ext uri="{FF2B5EF4-FFF2-40B4-BE49-F238E27FC236}">
                  <a16:creationId xmlns:a16="http://schemas.microsoft.com/office/drawing/2014/main" id="{04672A7B-644E-47A3-92D3-3CE2ADB2C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9519" y="3191903"/>
              <a:ext cx="757821" cy="757821"/>
            </a:xfrm>
            <a:prstGeom prst="rect">
              <a:avLst/>
            </a:prstGeom>
          </p:spPr>
        </p:pic>
        <p:sp>
          <p:nvSpPr>
            <p:cNvPr id="159" name="TextBox 158">
              <a:extLst>
                <a:ext uri="{FF2B5EF4-FFF2-40B4-BE49-F238E27FC236}">
                  <a16:creationId xmlns:a16="http://schemas.microsoft.com/office/drawing/2014/main" id="{2F1AD441-EC81-4E6F-8F57-CE7DEAE8600B}"/>
                </a:ext>
              </a:extLst>
            </p:cNvPr>
            <p:cNvSpPr txBox="1"/>
            <p:nvPr/>
          </p:nvSpPr>
          <p:spPr>
            <a:xfrm>
              <a:off x="1277411" y="4066921"/>
              <a:ext cx="1840528" cy="27699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200" kern="0" dirty="0">
                  <a:solidFill>
                    <a:schemeClr val="accent1"/>
                  </a:solidFill>
                  <a:latin typeface="Segoe UI Light"/>
                </a:rPr>
                <a:t>Virtual</a:t>
              </a:r>
              <a:r>
                <a:rPr kumimoji="0" lang="en-US" sz="1200" b="0" i="0" u="none" strike="noStrike" kern="0" cap="none" spc="0" normalizeH="0" baseline="0" noProof="0" dirty="0">
                  <a:ln>
                    <a:noFill/>
                  </a:ln>
                  <a:solidFill>
                    <a:schemeClr val="accent1"/>
                  </a:solidFill>
                  <a:effectLst/>
                  <a:uLnTx/>
                  <a:uFillTx/>
                </a:rPr>
                <a:t> </a:t>
              </a:r>
              <a:r>
                <a:rPr lang="en-US" sz="1200" kern="0" dirty="0">
                  <a:solidFill>
                    <a:schemeClr val="accent1"/>
                  </a:solidFill>
                  <a:latin typeface="Segoe UI Light"/>
                </a:rPr>
                <a:t>Machines </a:t>
              </a:r>
            </a:p>
          </p:txBody>
        </p:sp>
      </p:grpSp>
      <p:grpSp>
        <p:nvGrpSpPr>
          <p:cNvPr id="2" name="Group 1">
            <a:extLst>
              <a:ext uri="{FF2B5EF4-FFF2-40B4-BE49-F238E27FC236}">
                <a16:creationId xmlns:a16="http://schemas.microsoft.com/office/drawing/2014/main" id="{F8C885EA-3B9E-4544-AF01-A4452F7D414A}"/>
              </a:ext>
            </a:extLst>
          </p:cNvPr>
          <p:cNvGrpSpPr/>
          <p:nvPr/>
        </p:nvGrpSpPr>
        <p:grpSpPr>
          <a:xfrm>
            <a:off x="7319876" y="3473473"/>
            <a:ext cx="1840528" cy="1160211"/>
            <a:chOff x="9947510" y="3191903"/>
            <a:chExt cx="1840528" cy="1160211"/>
          </a:xfrm>
        </p:grpSpPr>
        <p:pic>
          <p:nvPicPr>
            <p:cNvPr id="160" name="Graphic 159">
              <a:extLst>
                <a:ext uri="{FF2B5EF4-FFF2-40B4-BE49-F238E27FC236}">
                  <a16:creationId xmlns:a16="http://schemas.microsoft.com/office/drawing/2014/main" id="{5A7BE6BC-B273-42E0-9D15-6540DB6BA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47367" y="3191903"/>
              <a:ext cx="883212" cy="883212"/>
            </a:xfrm>
            <a:prstGeom prst="rect">
              <a:avLst/>
            </a:prstGeom>
          </p:spPr>
        </p:pic>
        <p:sp>
          <p:nvSpPr>
            <p:cNvPr id="161" name="TextBox 160">
              <a:extLst>
                <a:ext uri="{FF2B5EF4-FFF2-40B4-BE49-F238E27FC236}">
                  <a16:creationId xmlns:a16="http://schemas.microsoft.com/office/drawing/2014/main" id="{F6A61BB1-3294-41A2-8867-404754B576F4}"/>
                </a:ext>
              </a:extLst>
            </p:cNvPr>
            <p:cNvSpPr txBox="1"/>
            <p:nvPr/>
          </p:nvSpPr>
          <p:spPr>
            <a:xfrm>
              <a:off x="9947510" y="4075115"/>
              <a:ext cx="1840528" cy="276999"/>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Functions</a:t>
              </a:r>
            </a:p>
          </p:txBody>
        </p:sp>
      </p:grpSp>
      <p:grpSp>
        <p:nvGrpSpPr>
          <p:cNvPr id="12" name="Group 11">
            <a:extLst>
              <a:ext uri="{FF2B5EF4-FFF2-40B4-BE49-F238E27FC236}">
                <a16:creationId xmlns:a16="http://schemas.microsoft.com/office/drawing/2014/main" id="{F9F053E7-33E3-40DC-B508-D9FD64094BF4}"/>
              </a:ext>
            </a:extLst>
          </p:cNvPr>
          <p:cNvGrpSpPr/>
          <p:nvPr/>
        </p:nvGrpSpPr>
        <p:grpSpPr>
          <a:xfrm>
            <a:off x="5750652" y="3465819"/>
            <a:ext cx="1840528" cy="1359492"/>
            <a:chOff x="6968254" y="3161456"/>
            <a:chExt cx="1840528" cy="1359492"/>
          </a:xfrm>
        </p:grpSpPr>
        <p:sp>
          <p:nvSpPr>
            <p:cNvPr id="152" name="TextBox 151">
              <a:extLst>
                <a:ext uri="{FF2B5EF4-FFF2-40B4-BE49-F238E27FC236}">
                  <a16:creationId xmlns:a16="http://schemas.microsoft.com/office/drawing/2014/main" id="{D64D7643-9E11-4363-872B-2DE2170C8EBE}"/>
                </a:ext>
              </a:extLst>
            </p:cNvPr>
            <p:cNvSpPr txBox="1"/>
            <p:nvPr/>
          </p:nvSpPr>
          <p:spPr>
            <a:xfrm>
              <a:off x="6968254" y="4059283"/>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App</a:t>
              </a:r>
            </a:p>
            <a:p>
              <a:r>
                <a:rPr lang="en-US" sz="1200" dirty="0">
                  <a:solidFill>
                    <a:schemeClr val="accent1"/>
                  </a:solidFill>
                </a:rPr>
                <a:t>Service</a:t>
              </a:r>
            </a:p>
          </p:txBody>
        </p:sp>
        <p:pic>
          <p:nvPicPr>
            <p:cNvPr id="9" name="Graphic 8">
              <a:extLst>
                <a:ext uri="{FF2B5EF4-FFF2-40B4-BE49-F238E27FC236}">
                  <a16:creationId xmlns:a16="http://schemas.microsoft.com/office/drawing/2014/main" id="{0F1C99D9-B3C0-4E9C-9C5A-777301BE4D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3971" y="3161456"/>
              <a:ext cx="757820" cy="757820"/>
            </a:xfrm>
            <a:prstGeom prst="rect">
              <a:avLst/>
            </a:prstGeom>
          </p:spPr>
        </p:pic>
      </p:grpSp>
      <p:grpSp>
        <p:nvGrpSpPr>
          <p:cNvPr id="15" name="Group 14">
            <a:extLst>
              <a:ext uri="{FF2B5EF4-FFF2-40B4-BE49-F238E27FC236}">
                <a16:creationId xmlns:a16="http://schemas.microsoft.com/office/drawing/2014/main" id="{9CB883BB-823F-4545-B8F2-C1234D905FA1}"/>
              </a:ext>
            </a:extLst>
          </p:cNvPr>
          <p:cNvGrpSpPr/>
          <p:nvPr/>
        </p:nvGrpSpPr>
        <p:grpSpPr>
          <a:xfrm>
            <a:off x="4897466" y="3495097"/>
            <a:ext cx="1229096" cy="1317784"/>
            <a:chOff x="6031468" y="3190734"/>
            <a:chExt cx="1229096" cy="1317784"/>
          </a:xfrm>
        </p:grpSpPr>
        <p:sp>
          <p:nvSpPr>
            <p:cNvPr id="3" name="TextBox 2">
              <a:extLst>
                <a:ext uri="{FF2B5EF4-FFF2-40B4-BE49-F238E27FC236}">
                  <a16:creationId xmlns:a16="http://schemas.microsoft.com/office/drawing/2014/main" id="{67C47F85-5767-4A2D-B8B9-59AC19A46B15}"/>
                </a:ext>
              </a:extLst>
            </p:cNvPr>
            <p:cNvSpPr txBox="1"/>
            <p:nvPr/>
          </p:nvSpPr>
          <p:spPr>
            <a:xfrm>
              <a:off x="6031468" y="4046853"/>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Spring Apps</a:t>
              </a:r>
            </a:p>
          </p:txBody>
        </p:sp>
        <p:pic>
          <p:nvPicPr>
            <p:cNvPr id="14" name="Graphic 13">
              <a:extLst>
                <a:ext uri="{FF2B5EF4-FFF2-40B4-BE49-F238E27FC236}">
                  <a16:creationId xmlns:a16="http://schemas.microsoft.com/office/drawing/2014/main" id="{1D789953-F86B-4C5E-B835-B3DE9ADD22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7106" y="3190734"/>
              <a:ext cx="757820" cy="757820"/>
            </a:xfrm>
            <a:prstGeom prst="rect">
              <a:avLst/>
            </a:prstGeom>
          </p:spPr>
        </p:pic>
      </p:grpSp>
      <p:sp>
        <p:nvSpPr>
          <p:cNvPr id="162" name="TextBox 161">
            <a:extLst>
              <a:ext uri="{FF2B5EF4-FFF2-40B4-BE49-F238E27FC236}">
                <a16:creationId xmlns:a16="http://schemas.microsoft.com/office/drawing/2014/main" id="{99F50979-992C-4D40-A8E6-D2A9095F0105}"/>
              </a:ext>
            </a:extLst>
          </p:cNvPr>
          <p:cNvSpPr txBox="1"/>
          <p:nvPr/>
        </p:nvSpPr>
        <p:spPr>
          <a:xfrm>
            <a:off x="3426128" y="4360565"/>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Container Apps</a:t>
            </a:r>
          </a:p>
        </p:txBody>
      </p:sp>
      <p:pic>
        <p:nvPicPr>
          <p:cNvPr id="5" name="Picture 2">
            <a:extLst>
              <a:ext uri="{FF2B5EF4-FFF2-40B4-BE49-F238E27FC236}">
                <a16:creationId xmlns:a16="http://schemas.microsoft.com/office/drawing/2014/main" id="{727C6929-7552-4A6B-ADEE-037216CF0E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3851" y="3475503"/>
            <a:ext cx="855663" cy="749358"/>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A96CC9C6-5E9C-417D-9427-8F1D3F15E8D8}"/>
              </a:ext>
            </a:extLst>
          </p:cNvPr>
          <p:cNvSpPr txBox="1"/>
          <p:nvPr/>
        </p:nvSpPr>
        <p:spPr>
          <a:xfrm>
            <a:off x="9815676" y="2171541"/>
            <a:ext cx="1604927"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Low Code</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App and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Platform</a:t>
            </a:r>
          </a:p>
        </p:txBody>
      </p:sp>
      <p:sp>
        <p:nvSpPr>
          <p:cNvPr id="165" name="Oval 164">
            <a:extLst>
              <a:ext uri="{FF2B5EF4-FFF2-40B4-BE49-F238E27FC236}">
                <a16:creationId xmlns:a16="http://schemas.microsoft.com/office/drawing/2014/main" id="{E0091938-3B11-4536-822F-B49A3CC646D2}"/>
              </a:ext>
            </a:extLst>
          </p:cNvPr>
          <p:cNvSpPr/>
          <p:nvPr/>
        </p:nvSpPr>
        <p:spPr bwMode="auto">
          <a:xfrm>
            <a:off x="10545481" y="1983268"/>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9" name="Group 168">
            <a:extLst>
              <a:ext uri="{FF2B5EF4-FFF2-40B4-BE49-F238E27FC236}">
                <a16:creationId xmlns:a16="http://schemas.microsoft.com/office/drawing/2014/main" id="{EF4AE630-F087-4E97-BBCE-9DF5DAB7EA36}"/>
              </a:ext>
            </a:extLst>
          </p:cNvPr>
          <p:cNvGrpSpPr/>
          <p:nvPr/>
        </p:nvGrpSpPr>
        <p:grpSpPr>
          <a:xfrm>
            <a:off x="10183300" y="3473852"/>
            <a:ext cx="1840528" cy="1144822"/>
            <a:chOff x="9947510" y="3191903"/>
            <a:chExt cx="1840528" cy="1144822"/>
          </a:xfrm>
        </p:grpSpPr>
        <p:pic>
          <p:nvPicPr>
            <p:cNvPr id="170" name="Graphic 169">
              <a:extLst>
                <a:ext uri="{FF2B5EF4-FFF2-40B4-BE49-F238E27FC236}">
                  <a16:creationId xmlns:a16="http://schemas.microsoft.com/office/drawing/2014/main" id="{8B005B8A-276D-4E09-8718-05B4B1E36C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447367" y="3191903"/>
              <a:ext cx="883212" cy="883212"/>
            </a:xfrm>
            <a:prstGeom prst="rect">
              <a:avLst/>
            </a:prstGeom>
          </p:spPr>
        </p:pic>
        <p:sp>
          <p:nvSpPr>
            <p:cNvPr id="171" name="TextBox 170">
              <a:extLst>
                <a:ext uri="{FF2B5EF4-FFF2-40B4-BE49-F238E27FC236}">
                  <a16:creationId xmlns:a16="http://schemas.microsoft.com/office/drawing/2014/main" id="{45918763-6F02-4D2B-B91B-4F9758F22A08}"/>
                </a:ext>
              </a:extLst>
            </p:cNvPr>
            <p:cNvSpPr txBox="1"/>
            <p:nvPr/>
          </p:nvSpPr>
          <p:spPr>
            <a:xfrm>
              <a:off x="9947510" y="4075115"/>
              <a:ext cx="1840528" cy="261610"/>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dirty="0">
                  <a:solidFill>
                    <a:schemeClr val="accent1"/>
                  </a:solidFill>
                </a:rPr>
                <a:t>Power Apps</a:t>
              </a:r>
            </a:p>
          </p:txBody>
        </p:sp>
      </p:grpSp>
      <p:pic>
        <p:nvPicPr>
          <p:cNvPr id="6" name="Graphic 5" descr="Workflow with solid fill">
            <a:extLst>
              <a:ext uri="{FF2B5EF4-FFF2-40B4-BE49-F238E27FC236}">
                <a16:creationId xmlns:a16="http://schemas.microsoft.com/office/drawing/2014/main" id="{7EBD0566-0252-2FA2-AF12-3DB50B8C8D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99078" y="1271819"/>
            <a:ext cx="638112" cy="638112"/>
          </a:xfrm>
          <a:prstGeom prst="rect">
            <a:avLst/>
          </a:prstGeom>
        </p:spPr>
      </p:pic>
      <p:grpSp>
        <p:nvGrpSpPr>
          <p:cNvPr id="148" name="Group 147">
            <a:extLst>
              <a:ext uri="{FF2B5EF4-FFF2-40B4-BE49-F238E27FC236}">
                <a16:creationId xmlns:a16="http://schemas.microsoft.com/office/drawing/2014/main" id="{BE588569-71A9-37EE-5495-BCC324A28A7B}"/>
              </a:ext>
            </a:extLst>
          </p:cNvPr>
          <p:cNvGrpSpPr/>
          <p:nvPr/>
        </p:nvGrpSpPr>
        <p:grpSpPr>
          <a:xfrm>
            <a:off x="9115535" y="3428716"/>
            <a:ext cx="1840528" cy="1396595"/>
            <a:chOff x="7951364" y="3036511"/>
            <a:chExt cx="1840528" cy="1396595"/>
          </a:xfrm>
        </p:grpSpPr>
        <p:pic>
          <p:nvPicPr>
            <p:cNvPr id="149" name="Graphic 148">
              <a:extLst>
                <a:ext uri="{FF2B5EF4-FFF2-40B4-BE49-F238E27FC236}">
                  <a16:creationId xmlns:a16="http://schemas.microsoft.com/office/drawing/2014/main" id="{523C8155-60C8-B2BD-7B8F-2B4586F0EA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06487" y="3036511"/>
              <a:ext cx="906748" cy="906748"/>
            </a:xfrm>
            <a:prstGeom prst="rect">
              <a:avLst/>
            </a:prstGeom>
          </p:spPr>
        </p:pic>
        <p:sp>
          <p:nvSpPr>
            <p:cNvPr id="150" name="TextBox 149">
              <a:extLst>
                <a:ext uri="{FF2B5EF4-FFF2-40B4-BE49-F238E27FC236}">
                  <a16:creationId xmlns:a16="http://schemas.microsoft.com/office/drawing/2014/main" id="{1567B87C-8D42-54F6-2DC8-529F39A53F86}"/>
                </a:ext>
              </a:extLst>
            </p:cNvPr>
            <p:cNvSpPr txBox="1"/>
            <p:nvPr/>
          </p:nvSpPr>
          <p:spPr>
            <a:xfrm>
              <a:off x="7951364" y="3971441"/>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Logic</a:t>
              </a:r>
            </a:p>
            <a:p>
              <a:r>
                <a:rPr lang="en-US" sz="1200" dirty="0">
                  <a:solidFill>
                    <a:schemeClr val="accent1"/>
                  </a:solidFill>
                </a:rPr>
                <a:t>Apps</a:t>
              </a:r>
            </a:p>
          </p:txBody>
        </p:sp>
      </p:grpSp>
      <p:sp>
        <p:nvSpPr>
          <p:cNvPr id="7" name="Title 6">
            <a:extLst>
              <a:ext uri="{FF2B5EF4-FFF2-40B4-BE49-F238E27FC236}">
                <a16:creationId xmlns:a16="http://schemas.microsoft.com/office/drawing/2014/main" id="{4B93D328-5A9A-0AE3-5D64-F462D97CBF73}"/>
              </a:ext>
            </a:extLst>
          </p:cNvPr>
          <p:cNvSpPr>
            <a:spLocks noGrp="1"/>
          </p:cNvSpPr>
          <p:nvPr>
            <p:ph type="title"/>
          </p:nvPr>
        </p:nvSpPr>
        <p:spPr>
          <a:xfrm>
            <a:off x="588263" y="457200"/>
            <a:ext cx="11018520" cy="553998"/>
          </a:xfrm>
        </p:spPr>
        <p:txBody>
          <a:bodyPr>
            <a:normAutofit fontScale="90000"/>
          </a:bodyPr>
          <a:lstStyle/>
          <a:p>
            <a:r>
              <a:rPr lang="en-US" dirty="0"/>
              <a:t>Application hosting continuum</a:t>
            </a:r>
          </a:p>
        </p:txBody>
      </p:sp>
    </p:spTree>
    <p:extLst>
      <p:ext uri="{BB962C8B-B14F-4D97-AF65-F5344CB8AC3E}">
        <p14:creationId xmlns:p14="http://schemas.microsoft.com/office/powerpoint/2010/main" val="5279656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Serverless Solutions Lab</a:t>
            </a:r>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885769"/>
            <a:ext cx="7820567"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hlinkClick r:id="rId3"/>
              </a:rPr>
              <a:t>aka.ms/azuredevdaylabs/serverless</a:t>
            </a:r>
            <a:r>
              <a:rPr kumimoji="0" lang="en-US" sz="2800" b="0" i="0" u="none" strike="noStrike" kern="1200" cap="none" spc="0" normalizeH="0" baseline="0" noProof="0" dirty="0">
                <a:ln>
                  <a:noFill/>
                </a:ln>
                <a:solidFill>
                  <a:srgbClr val="000000"/>
                </a:solidFill>
                <a:effectLst/>
                <a:uLnTx/>
                <a:uFillTx/>
                <a:latin typeface="Segoe UI"/>
                <a:ea typeface="+mn-ea"/>
                <a:cs typeface="+mn-cs"/>
              </a:rPr>
              <a:t> </a:t>
            </a:r>
          </a:p>
        </p:txBody>
      </p:sp>
      <p:grpSp>
        <p:nvGrpSpPr>
          <p:cNvPr id="10" name="Group 9">
            <a:extLst>
              <a:ext uri="{FF2B5EF4-FFF2-40B4-BE49-F238E27FC236}">
                <a16:creationId xmlns:a16="http://schemas.microsoft.com/office/drawing/2014/main" id="{49B34FAA-E9C2-4788-B87E-B012C68F2A5B}"/>
              </a:ext>
            </a:extLst>
          </p:cNvPr>
          <p:cNvGrpSpPr/>
          <p:nvPr/>
        </p:nvGrpSpPr>
        <p:grpSpPr>
          <a:xfrm>
            <a:off x="685918" y="3479569"/>
            <a:ext cx="2986715" cy="3158977"/>
            <a:chOff x="525538" y="1283361"/>
            <a:chExt cx="2986715" cy="3158977"/>
          </a:xfrm>
        </p:grpSpPr>
        <p:pic>
          <p:nvPicPr>
            <p:cNvPr id="11" name="Picture 10" descr="Icon&#10;&#10;Description automatically generated">
              <a:extLst>
                <a:ext uri="{FF2B5EF4-FFF2-40B4-BE49-F238E27FC236}">
                  <a16:creationId xmlns:a16="http://schemas.microsoft.com/office/drawing/2014/main" id="{D66FE61E-479B-4C85-8BB0-CB5168AE3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3" name="TextBox 12">
              <a:extLst>
                <a:ext uri="{FF2B5EF4-FFF2-40B4-BE49-F238E27FC236}">
                  <a16:creationId xmlns:a16="http://schemas.microsoft.com/office/drawing/2014/main" id="{6CC6CDE7-345D-4761-B767-A87755521F50}"/>
                </a:ext>
              </a:extLst>
            </p:cNvPr>
            <p:cNvSpPr txBox="1"/>
            <p:nvPr/>
          </p:nvSpPr>
          <p:spPr>
            <a:xfrm>
              <a:off x="525538" y="3888340"/>
              <a:ext cx="2986715"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Azure Dev Day</a:t>
              </a:r>
            </a:p>
          </p:txBody>
        </p:sp>
      </p:grpSp>
      <p:pic>
        <p:nvPicPr>
          <p:cNvPr id="3" name="Graphic 2">
            <a:extLst>
              <a:ext uri="{FF2B5EF4-FFF2-40B4-BE49-F238E27FC236}">
                <a16:creationId xmlns:a16="http://schemas.microsoft.com/office/drawing/2014/main" id="{A4DC4536-1F04-4A3E-9272-89C3DA3FE8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32597" y="3557726"/>
            <a:ext cx="1181860" cy="1181860"/>
          </a:xfrm>
          <a:prstGeom prst="rect">
            <a:avLst/>
          </a:prstGeom>
        </p:spPr>
      </p:pic>
      <p:pic>
        <p:nvPicPr>
          <p:cNvPr id="4" name="Graphic 3">
            <a:extLst>
              <a:ext uri="{FF2B5EF4-FFF2-40B4-BE49-F238E27FC236}">
                <a16:creationId xmlns:a16="http://schemas.microsoft.com/office/drawing/2014/main" id="{387B28EE-C585-409A-A939-023099591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7571" y="3538036"/>
            <a:ext cx="1181860" cy="1181860"/>
          </a:xfrm>
          <a:prstGeom prst="rect">
            <a:avLst/>
          </a:prstGeom>
        </p:spPr>
      </p:pic>
      <p:sp>
        <p:nvSpPr>
          <p:cNvPr id="8" name="TextBox 7">
            <a:extLst>
              <a:ext uri="{FF2B5EF4-FFF2-40B4-BE49-F238E27FC236}">
                <a16:creationId xmlns:a16="http://schemas.microsoft.com/office/drawing/2014/main" id="{485BEEA0-A97E-4ED6-BBF6-C2228F7F4EFD}"/>
              </a:ext>
            </a:extLst>
          </p:cNvPr>
          <p:cNvSpPr txBox="1"/>
          <p:nvPr/>
        </p:nvSpPr>
        <p:spPr>
          <a:xfrm>
            <a:off x="7179533" y="4796642"/>
            <a:ext cx="180799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Azure Functions</a:t>
            </a:r>
          </a:p>
        </p:txBody>
      </p:sp>
      <p:sp>
        <p:nvSpPr>
          <p:cNvPr id="18" name="TextBox 17">
            <a:extLst>
              <a:ext uri="{FF2B5EF4-FFF2-40B4-BE49-F238E27FC236}">
                <a16:creationId xmlns:a16="http://schemas.microsoft.com/office/drawing/2014/main" id="{8DDE4F26-5867-4595-864B-62590A0A1987}"/>
              </a:ext>
            </a:extLst>
          </p:cNvPr>
          <p:cNvSpPr txBox="1"/>
          <p:nvPr/>
        </p:nvSpPr>
        <p:spPr>
          <a:xfrm>
            <a:off x="10140086" y="4776952"/>
            <a:ext cx="129683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Cosmos DB</a:t>
            </a:r>
          </a:p>
        </p:txBody>
      </p:sp>
      <p:pic>
        <p:nvPicPr>
          <p:cNvPr id="22" name="Graphic 21">
            <a:extLst>
              <a:ext uri="{FF2B5EF4-FFF2-40B4-BE49-F238E27FC236}">
                <a16:creationId xmlns:a16="http://schemas.microsoft.com/office/drawing/2014/main" id="{5D0F26DE-02E2-4B95-9F0E-8F5163E2C9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25108" y="3557726"/>
            <a:ext cx="1181860" cy="1181860"/>
          </a:xfrm>
          <a:prstGeom prst="rect">
            <a:avLst/>
          </a:prstGeom>
        </p:spPr>
      </p:pic>
      <p:sp>
        <p:nvSpPr>
          <p:cNvPr id="24" name="TextBox 23">
            <a:extLst>
              <a:ext uri="{FF2B5EF4-FFF2-40B4-BE49-F238E27FC236}">
                <a16:creationId xmlns:a16="http://schemas.microsoft.com/office/drawing/2014/main" id="{7F98E6F0-6EC2-47DB-88B7-048B7D1F62C5}"/>
              </a:ext>
            </a:extLst>
          </p:cNvPr>
          <p:cNvSpPr txBox="1"/>
          <p:nvPr/>
        </p:nvSpPr>
        <p:spPr>
          <a:xfrm>
            <a:off x="5131679" y="4796642"/>
            <a:ext cx="116871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Event Grid</a:t>
            </a:r>
          </a:p>
        </p:txBody>
      </p:sp>
      <p:cxnSp>
        <p:nvCxnSpPr>
          <p:cNvPr id="26" name="Straight Arrow Connector 25">
            <a:extLst>
              <a:ext uri="{FF2B5EF4-FFF2-40B4-BE49-F238E27FC236}">
                <a16:creationId xmlns:a16="http://schemas.microsoft.com/office/drawing/2014/main" id="{42511353-3293-4F1A-8029-B966BF56391F}"/>
              </a:ext>
            </a:extLst>
          </p:cNvPr>
          <p:cNvCxnSpPr>
            <a:cxnSpLocks/>
          </p:cNvCxnSpPr>
          <p:nvPr/>
        </p:nvCxnSpPr>
        <p:spPr>
          <a:xfrm>
            <a:off x="6558850" y="4148656"/>
            <a:ext cx="814424" cy="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4B42A6C-6B9C-4B19-B060-CA074DB3EB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25108" y="1736216"/>
            <a:ext cx="1181859" cy="1181859"/>
          </a:xfrm>
          <a:prstGeom prst="rect">
            <a:avLst/>
          </a:prstGeom>
        </p:spPr>
      </p:pic>
      <p:sp>
        <p:nvSpPr>
          <p:cNvPr id="32" name="TextBox 31">
            <a:extLst>
              <a:ext uri="{FF2B5EF4-FFF2-40B4-BE49-F238E27FC236}">
                <a16:creationId xmlns:a16="http://schemas.microsoft.com/office/drawing/2014/main" id="{C00E5530-DA59-4025-ACB9-E9C80F381E02}"/>
              </a:ext>
            </a:extLst>
          </p:cNvPr>
          <p:cNvSpPr txBox="1"/>
          <p:nvPr/>
        </p:nvSpPr>
        <p:spPr>
          <a:xfrm>
            <a:off x="4596756" y="2884221"/>
            <a:ext cx="223856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Azure Blob Storage</a:t>
            </a:r>
          </a:p>
        </p:txBody>
      </p:sp>
      <p:cxnSp>
        <p:nvCxnSpPr>
          <p:cNvPr id="34" name="Straight Arrow Connector 33">
            <a:extLst>
              <a:ext uri="{FF2B5EF4-FFF2-40B4-BE49-F238E27FC236}">
                <a16:creationId xmlns:a16="http://schemas.microsoft.com/office/drawing/2014/main" id="{A0FEBF12-662C-4E65-B149-EFD74D24803D}"/>
              </a:ext>
            </a:extLst>
          </p:cNvPr>
          <p:cNvCxnSpPr>
            <a:cxnSpLocks/>
            <a:stCxn id="32" idx="2"/>
            <a:endCxn id="22" idx="0"/>
          </p:cNvCxnSpPr>
          <p:nvPr/>
        </p:nvCxnSpPr>
        <p:spPr>
          <a:xfrm>
            <a:off x="5716037" y="3191998"/>
            <a:ext cx="1" cy="36572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BA89C7E-06A7-468A-B3E8-379044215AA5}"/>
              </a:ext>
            </a:extLst>
          </p:cNvPr>
          <p:cNvCxnSpPr>
            <a:cxnSpLocks/>
          </p:cNvCxnSpPr>
          <p:nvPr/>
        </p:nvCxnSpPr>
        <p:spPr>
          <a:xfrm>
            <a:off x="9097002" y="4148656"/>
            <a:ext cx="814424" cy="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Flowchart: Multidocument 39">
            <a:extLst>
              <a:ext uri="{FF2B5EF4-FFF2-40B4-BE49-F238E27FC236}">
                <a16:creationId xmlns:a16="http://schemas.microsoft.com/office/drawing/2014/main" id="{F709F403-E06A-471F-BA5F-9F94DF5C0DB5}"/>
              </a:ext>
            </a:extLst>
          </p:cNvPr>
          <p:cNvSpPr/>
          <p:nvPr/>
        </p:nvSpPr>
        <p:spPr bwMode="auto">
          <a:xfrm>
            <a:off x="5131679" y="440575"/>
            <a:ext cx="1252496" cy="929913"/>
          </a:xfrm>
          <a:prstGeom prst="flowChartMultidocumen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Files</a:t>
            </a:r>
          </a:p>
        </p:txBody>
      </p:sp>
      <p:cxnSp>
        <p:nvCxnSpPr>
          <p:cNvPr id="42" name="Straight Arrow Connector 41">
            <a:extLst>
              <a:ext uri="{FF2B5EF4-FFF2-40B4-BE49-F238E27FC236}">
                <a16:creationId xmlns:a16="http://schemas.microsoft.com/office/drawing/2014/main" id="{C08982CA-DB1D-4D50-9B26-F15BFFB8E67F}"/>
              </a:ext>
            </a:extLst>
          </p:cNvPr>
          <p:cNvCxnSpPr>
            <a:cxnSpLocks/>
          </p:cNvCxnSpPr>
          <p:nvPr/>
        </p:nvCxnSpPr>
        <p:spPr>
          <a:xfrm>
            <a:off x="5716037" y="1423986"/>
            <a:ext cx="1" cy="36572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6536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C09090B-C0C8-413F-B0CA-C133B2013329}"/>
              </a:ext>
            </a:extLst>
          </p:cNvPr>
          <p:cNvSpPr txBox="1"/>
          <p:nvPr/>
        </p:nvSpPr>
        <p:spPr>
          <a:xfrm>
            <a:off x="8271642" y="3062088"/>
            <a:ext cx="378372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Get the latest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articles, documentation, and events from Microsoft.Source—the curated monthly developer community newsletter. </a:t>
            </a: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Stay at the forefront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Get notified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Learn what you want</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sp>
        <p:nvSpPr>
          <p:cNvPr id="35" name="Title 1">
            <a:extLst>
              <a:ext uri="{FF2B5EF4-FFF2-40B4-BE49-F238E27FC236}">
                <a16:creationId xmlns:a16="http://schemas.microsoft.com/office/drawing/2014/main" id="{5B7E4A86-4965-4A91-A994-DFDC1AE6B8FF}"/>
              </a:ext>
            </a:extLst>
          </p:cNvPr>
          <p:cNvSpPr>
            <a:spLocks noGrp="1"/>
          </p:cNvSpPr>
          <p:nvPr>
            <p:ph type="title"/>
          </p:nvPr>
        </p:nvSpPr>
        <p:spPr>
          <a:xfrm>
            <a:off x="8271642" y="173420"/>
            <a:ext cx="3783724" cy="738664"/>
          </a:xfrm>
        </p:spPr>
        <p:txBody>
          <a:bodyPr/>
          <a:lstStyle/>
          <a:p>
            <a:r>
              <a:rPr lang="en-US" sz="2400">
                <a:solidFill>
                  <a:schemeClr val="accent1"/>
                </a:solidFill>
              </a:rPr>
              <a:t>Sign up for Microsoft.Source</a:t>
            </a:r>
          </a:p>
        </p:txBody>
      </p:sp>
      <p:sp>
        <p:nvSpPr>
          <p:cNvPr id="37" name="TextBox 36">
            <a:extLst>
              <a:ext uri="{FF2B5EF4-FFF2-40B4-BE49-F238E27FC236}">
                <a16:creationId xmlns:a16="http://schemas.microsoft.com/office/drawing/2014/main" id="{9D07D8C1-953D-4383-9BAF-03EADBAAA1D3}"/>
              </a:ext>
            </a:extLst>
          </p:cNvPr>
          <p:cNvSpPr txBox="1"/>
          <p:nvPr/>
        </p:nvSpPr>
        <p:spPr>
          <a:xfrm>
            <a:off x="8271642" y="1202256"/>
            <a:ext cx="378372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2424"/>
                </a:solidFill>
                <a:effectLst/>
                <a:uLnTx/>
                <a:uFillTx/>
                <a:latin typeface="Segoe UI" panose="020B0502040204020203" pitchFamily="34" charset="0"/>
                <a:ea typeface="+mn-ea"/>
                <a:cs typeface="+mn-cs"/>
              </a:rPr>
              <a:t>Receive a regular digest of relevant technical content, events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a:solidFill>
                <a:srgbClr val="24242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2424"/>
                </a:solidFill>
                <a:effectLst/>
                <a:uLnTx/>
                <a:uFillTx/>
                <a:latin typeface="Segoe UI" panose="020B0502040204020203" pitchFamily="34" charset="0"/>
                <a:ea typeface="+mn-ea"/>
                <a:cs typeface="+mn-cs"/>
              </a:rPr>
              <a:t>Get the best of the newest resources, tools and guidance to help developers quickly build and deploy on Azure</a:t>
            </a:r>
          </a:p>
        </p:txBody>
      </p:sp>
      <p:pic>
        <p:nvPicPr>
          <p:cNvPr id="41" name="Graphic 40">
            <a:extLst>
              <a:ext uri="{FF2B5EF4-FFF2-40B4-BE49-F238E27FC236}">
                <a16:creationId xmlns:a16="http://schemas.microsoft.com/office/drawing/2014/main" id="{8CCC7DBB-11E4-4CD3-9698-CD132C47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159" y="4493249"/>
            <a:ext cx="1769808" cy="1769808"/>
          </a:xfrm>
          <a:prstGeom prst="rect">
            <a:avLst/>
          </a:prstGeom>
        </p:spPr>
      </p:pic>
      <p:pic>
        <p:nvPicPr>
          <p:cNvPr id="43" name="Picture 42" descr="Logo&#10;&#10;Description automatically generated">
            <a:extLst>
              <a:ext uri="{FF2B5EF4-FFF2-40B4-BE49-F238E27FC236}">
                <a16:creationId xmlns:a16="http://schemas.microsoft.com/office/drawing/2014/main" id="{DB4F5873-D710-40F0-96D4-A568A9FC138E}"/>
              </a:ext>
            </a:extLst>
          </p:cNvPr>
          <p:cNvPicPr>
            <a:picLocks noChangeAspect="1"/>
          </p:cNvPicPr>
          <p:nvPr/>
        </p:nvPicPr>
        <p:blipFill>
          <a:blip r:embed="rId4"/>
          <a:stretch>
            <a:fillRect/>
          </a:stretch>
        </p:blipFill>
        <p:spPr>
          <a:xfrm>
            <a:off x="10119774" y="5929213"/>
            <a:ext cx="2072226" cy="928787"/>
          </a:xfrm>
          <a:prstGeom prst="rect">
            <a:avLst/>
          </a:prstGeom>
        </p:spPr>
      </p:pic>
      <p:sp>
        <p:nvSpPr>
          <p:cNvPr id="10" name="Text Placeholder 2">
            <a:extLst>
              <a:ext uri="{FF2B5EF4-FFF2-40B4-BE49-F238E27FC236}">
                <a16:creationId xmlns:a16="http://schemas.microsoft.com/office/drawing/2014/main" id="{A4A7C19B-A674-49F6-8495-E2032523B281}"/>
              </a:ext>
            </a:extLst>
          </p:cNvPr>
          <p:cNvSpPr txBox="1">
            <a:spLocks/>
          </p:cNvSpPr>
          <p:nvPr/>
        </p:nvSpPr>
        <p:spPr>
          <a:xfrm>
            <a:off x="586609" y="1524950"/>
            <a:ext cx="6667500" cy="485579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solidFill>
                  <a:schemeClr val="bg1"/>
                </a:solidFill>
              </a:rPr>
              <a:t>Please fill out the Azure Dev Day Survey!</a:t>
            </a:r>
          </a:p>
          <a:p>
            <a:pPr marL="0" indent="0">
              <a:buFont typeface="Wingdings" panose="05000000000000000000" pitchFamily="2" charset="2"/>
              <a:buNone/>
            </a:pPr>
            <a:r>
              <a:rPr lang="en-US" sz="2000" b="1">
                <a:solidFill>
                  <a:schemeClr val="accent1"/>
                </a:solidFill>
                <a:hlinkClick r:id="rId5" tooltip="https://aka.ms/azuredevdaysurvey">
                  <a:extLst>
                    <a:ext uri="{A12FA001-AC4F-418D-AE19-62706E023703}">
                      <ahyp:hlinkClr xmlns:ahyp="http://schemas.microsoft.com/office/drawing/2018/hyperlinkcolor" val="tx"/>
                    </a:ext>
                  </a:extLst>
                </a:hlinkClick>
              </a:rPr>
              <a:t>aka.ms/azuredevdaysurvey</a:t>
            </a:r>
            <a:endParaRPr lang="en-US" sz="2000" b="1">
              <a:solidFill>
                <a:schemeClr val="accent1"/>
              </a:solidFill>
            </a:endParaRPr>
          </a:p>
          <a:p>
            <a:pPr marL="0" indent="0">
              <a:buFont typeface="Wingdings" panose="05000000000000000000" pitchFamily="2" charset="2"/>
              <a:buNone/>
            </a:pPr>
            <a:endParaRPr lang="en-US" sz="2000" i="1">
              <a:solidFill>
                <a:schemeClr val="bg1"/>
              </a:solidFill>
              <a:latin typeface="Segoe UI" panose="020B0502040204020203" pitchFamily="34" charset="0"/>
            </a:endParaRPr>
          </a:p>
          <a:p>
            <a:pPr marL="0" indent="0">
              <a:buFont typeface="Wingdings" panose="05000000000000000000" pitchFamily="2" charset="2"/>
              <a:buNone/>
            </a:pPr>
            <a:r>
              <a:rPr lang="en-US" sz="2000">
                <a:solidFill>
                  <a:schemeClr val="bg1"/>
                </a:solidFill>
                <a:latin typeface="Segoe UI" panose="020B0502040204020203" pitchFamily="34" charset="0"/>
              </a:rPr>
              <a:t>And visit our event content page to access lab materials, presentations and more about the Microsoft Build Conference!</a:t>
            </a:r>
          </a:p>
          <a:p>
            <a:pPr marL="0" indent="0">
              <a:buFont typeface="Wingdings" panose="05000000000000000000" pitchFamily="2" charset="2"/>
              <a:buNone/>
            </a:pPr>
            <a:r>
              <a:rPr lang="en-US" sz="2000" b="1">
                <a:solidFill>
                  <a:schemeClr val="bg1"/>
                </a:solidFill>
                <a:latin typeface="Segoe UI" panose="020B0502040204020203" pitchFamily="34" charset="0"/>
                <a:hlinkClick r:id="rId6"/>
              </a:rPr>
              <a:t>aka.ms/azuredevdaycontent</a:t>
            </a:r>
            <a:endParaRPr lang="en-US" sz="2000" b="1">
              <a:solidFill>
                <a:schemeClr val="bg1"/>
              </a:solidFill>
              <a:latin typeface="Segoe UI" panose="020B0502040204020203" pitchFamily="34" charset="0"/>
            </a:endParaRPr>
          </a:p>
        </p:txBody>
      </p:sp>
      <p:sp>
        <p:nvSpPr>
          <p:cNvPr id="11" name="Title 1">
            <a:extLst>
              <a:ext uri="{FF2B5EF4-FFF2-40B4-BE49-F238E27FC236}">
                <a16:creationId xmlns:a16="http://schemas.microsoft.com/office/drawing/2014/main" id="{BC9E1A30-ECF7-47C5-8A9C-A0B2154E7B21}"/>
              </a:ext>
            </a:extLst>
          </p:cNvPr>
          <p:cNvSpPr txBox="1">
            <a:spLocks/>
          </p:cNvSpPr>
          <p:nvPr/>
        </p:nvSpPr>
        <p:spPr>
          <a:xfrm>
            <a:off x="588263" y="457200"/>
            <a:ext cx="69859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290405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071B-FE0D-4587-A688-EFC818B91839}"/>
              </a:ext>
            </a:extLst>
          </p:cNvPr>
          <p:cNvSpPr>
            <a:spLocks noGrp="1"/>
          </p:cNvSpPr>
          <p:nvPr>
            <p:ph type="title"/>
          </p:nvPr>
        </p:nvSpPr>
        <p:spPr>
          <a:xfrm>
            <a:off x="588263" y="585788"/>
            <a:ext cx="3586172" cy="3118624"/>
          </a:xfrm>
        </p:spPr>
        <p:txBody>
          <a:bodyPr/>
          <a:lstStyle/>
          <a:p>
            <a:r>
              <a:rPr lang="en-US" dirty="0"/>
              <a:t>Day 1 Agenda (CDT)</a:t>
            </a:r>
          </a:p>
        </p:txBody>
      </p:sp>
      <p:pic>
        <p:nvPicPr>
          <p:cNvPr id="5" name="Picture 4" descr="Icon&#10;&#10;Description automatically generated">
            <a:extLst>
              <a:ext uri="{FF2B5EF4-FFF2-40B4-BE49-F238E27FC236}">
                <a16:creationId xmlns:a16="http://schemas.microsoft.com/office/drawing/2014/main" id="{A03D9485-D808-43FC-B02D-FC2A19BB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95" y="3427412"/>
            <a:ext cx="3025561" cy="3025561"/>
          </a:xfrm>
          <a:prstGeom prst="rect">
            <a:avLst/>
          </a:prstGeom>
        </p:spPr>
      </p:pic>
      <p:graphicFrame>
        <p:nvGraphicFramePr>
          <p:cNvPr id="8" name="Table 8">
            <a:extLst>
              <a:ext uri="{FF2B5EF4-FFF2-40B4-BE49-F238E27FC236}">
                <a16:creationId xmlns:a16="http://schemas.microsoft.com/office/drawing/2014/main" id="{7CF910B8-82B4-21B8-3A98-CB703058C7C8}"/>
              </a:ext>
            </a:extLst>
          </p:cNvPr>
          <p:cNvGraphicFramePr>
            <a:graphicFrameLocks noGrp="1"/>
          </p:cNvGraphicFramePr>
          <p:nvPr>
            <p:extLst>
              <p:ext uri="{D42A27DB-BD31-4B8C-83A1-F6EECF244321}">
                <p14:modId xmlns:p14="http://schemas.microsoft.com/office/powerpoint/2010/main" val="1148873453"/>
              </p:ext>
            </p:extLst>
          </p:nvPr>
        </p:nvGraphicFramePr>
        <p:xfrm>
          <a:off x="4607948" y="257695"/>
          <a:ext cx="7320816" cy="2716998"/>
        </p:xfrm>
        <a:graphic>
          <a:graphicData uri="http://schemas.openxmlformats.org/drawingml/2006/table">
            <a:tbl>
              <a:tblPr bandRow="1">
                <a:tableStyleId>{3B4B98B0-60AC-42C2-AFA5-B58CD77FA1E5}</a:tableStyleId>
              </a:tblPr>
              <a:tblGrid>
                <a:gridCol w="2449557">
                  <a:extLst>
                    <a:ext uri="{9D8B030D-6E8A-4147-A177-3AD203B41FA5}">
                      <a16:colId xmlns:a16="http://schemas.microsoft.com/office/drawing/2014/main" val="2954622250"/>
                    </a:ext>
                  </a:extLst>
                </a:gridCol>
                <a:gridCol w="4871259">
                  <a:extLst>
                    <a:ext uri="{9D8B030D-6E8A-4147-A177-3AD203B41FA5}">
                      <a16:colId xmlns:a16="http://schemas.microsoft.com/office/drawing/2014/main" val="2567240039"/>
                    </a:ext>
                  </a:extLst>
                </a:gridCol>
              </a:tblGrid>
              <a:tr h="906122">
                <a:tc>
                  <a:txBody>
                    <a:bodyPr/>
                    <a:lstStyle/>
                    <a:p>
                      <a:r>
                        <a:rPr lang="en-US" dirty="0"/>
                        <a:t>6:30</a:t>
                      </a:r>
                    </a:p>
                  </a:txBody>
                  <a:tcPr anchor="ctr"/>
                </a:tc>
                <a:tc>
                  <a:txBody>
                    <a:bodyPr/>
                    <a:lstStyle/>
                    <a:p>
                      <a:r>
                        <a:rPr lang="en-US" dirty="0"/>
                        <a:t>Intro and fundamentals</a:t>
                      </a:r>
                    </a:p>
                  </a:txBody>
                  <a:tcPr anchor="ctr"/>
                </a:tc>
                <a:extLst>
                  <a:ext uri="{0D108BD9-81ED-4DB2-BD59-A6C34878D82A}">
                    <a16:rowId xmlns:a16="http://schemas.microsoft.com/office/drawing/2014/main" val="312328438"/>
                  </a:ext>
                </a:extLst>
              </a:tr>
              <a:tr h="905438">
                <a:tc>
                  <a:txBody>
                    <a:bodyPr/>
                    <a:lstStyle/>
                    <a:p>
                      <a:r>
                        <a:rPr lang="en-US" dirty="0"/>
                        <a:t>6:45</a:t>
                      </a:r>
                    </a:p>
                  </a:txBody>
                  <a:tcPr anchor="ctr"/>
                </a:tc>
                <a:tc>
                  <a:txBody>
                    <a:bodyPr/>
                    <a:lstStyle/>
                    <a:p>
                      <a:r>
                        <a:rPr lang="en-US" dirty="0"/>
                        <a:t>1) Web-based solutions</a:t>
                      </a:r>
                    </a:p>
                  </a:txBody>
                  <a:tcPr anchor="ctr"/>
                </a:tc>
                <a:extLst>
                  <a:ext uri="{0D108BD9-81ED-4DB2-BD59-A6C34878D82A}">
                    <a16:rowId xmlns:a16="http://schemas.microsoft.com/office/drawing/2014/main" val="1064195265"/>
                  </a:ext>
                </a:extLst>
              </a:tr>
              <a:tr h="905438">
                <a:tc>
                  <a:txBody>
                    <a:bodyPr/>
                    <a:lstStyle/>
                    <a:p>
                      <a:r>
                        <a:rPr lang="en-US" dirty="0"/>
                        <a:t>8:15</a:t>
                      </a:r>
                    </a:p>
                  </a:txBody>
                  <a:tcPr anchor="ctr"/>
                </a:tc>
                <a:tc>
                  <a:txBody>
                    <a:bodyPr/>
                    <a:lstStyle/>
                    <a:p>
                      <a:r>
                        <a:rPr lang="en-US" dirty="0"/>
                        <a:t>2) Serverless, event-driven solutions</a:t>
                      </a:r>
                    </a:p>
                  </a:txBody>
                  <a:tcPr anchor="ctr"/>
                </a:tc>
                <a:extLst>
                  <a:ext uri="{0D108BD9-81ED-4DB2-BD59-A6C34878D82A}">
                    <a16:rowId xmlns:a16="http://schemas.microsoft.com/office/drawing/2014/main" val="1582824539"/>
                  </a:ext>
                </a:extLst>
              </a:tr>
            </a:tbl>
          </a:graphicData>
        </a:graphic>
      </p:graphicFrame>
      <p:pic>
        <p:nvPicPr>
          <p:cNvPr id="3" name="Graphic 2">
            <a:extLst>
              <a:ext uri="{FF2B5EF4-FFF2-40B4-BE49-F238E27FC236}">
                <a16:creationId xmlns:a16="http://schemas.microsoft.com/office/drawing/2014/main" id="{FAA69E2E-F9FB-F2C8-08AA-8E678B56B9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1939" y="1318459"/>
            <a:ext cx="552687" cy="552687"/>
          </a:xfrm>
          <a:prstGeom prst="rect">
            <a:avLst/>
          </a:prstGeom>
        </p:spPr>
      </p:pic>
      <p:pic>
        <p:nvPicPr>
          <p:cNvPr id="4" name="Graphic 3">
            <a:extLst>
              <a:ext uri="{FF2B5EF4-FFF2-40B4-BE49-F238E27FC236}">
                <a16:creationId xmlns:a16="http://schemas.microsoft.com/office/drawing/2014/main" id="{BEE04CD0-CCD3-0DFA-8C1D-2B09DAEE41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1938" y="2241172"/>
            <a:ext cx="552687" cy="552687"/>
          </a:xfrm>
          <a:prstGeom prst="rect">
            <a:avLst/>
          </a:prstGeom>
        </p:spPr>
      </p:pic>
      <p:pic>
        <p:nvPicPr>
          <p:cNvPr id="14" name="Picture 13" descr="Icon&#10;&#10;Description automatically generated">
            <a:extLst>
              <a:ext uri="{FF2B5EF4-FFF2-40B4-BE49-F238E27FC236}">
                <a16:creationId xmlns:a16="http://schemas.microsoft.com/office/drawing/2014/main" id="{442259D5-9B90-7F4A-A62E-AAFC400FE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938" y="418202"/>
            <a:ext cx="552687" cy="552687"/>
          </a:xfrm>
          <a:prstGeom prst="rect">
            <a:avLst/>
          </a:prstGeom>
        </p:spPr>
      </p:pic>
    </p:spTree>
    <p:extLst>
      <p:ext uri="{BB962C8B-B14F-4D97-AF65-F5344CB8AC3E}">
        <p14:creationId xmlns:p14="http://schemas.microsoft.com/office/powerpoint/2010/main" val="855576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low confidence">
            <a:extLst>
              <a:ext uri="{FF2B5EF4-FFF2-40B4-BE49-F238E27FC236}">
                <a16:creationId xmlns:a16="http://schemas.microsoft.com/office/drawing/2014/main" id="{13F1D25C-82F8-4BF3-8498-E4A629E1FE20}"/>
              </a:ext>
            </a:extLst>
          </p:cNvPr>
          <p:cNvPicPr>
            <a:picLocks noChangeAspect="1"/>
          </p:cNvPicPr>
          <p:nvPr/>
        </p:nvPicPr>
        <p:blipFill>
          <a:blip r:embed="rId2"/>
          <a:stretch>
            <a:fillRect/>
          </a:stretch>
        </p:blipFill>
        <p:spPr>
          <a:xfrm>
            <a:off x="0" y="0"/>
            <a:ext cx="12192000" cy="6701362"/>
          </a:xfrm>
          <a:prstGeom prst="rect">
            <a:avLst/>
          </a:prstGeom>
        </p:spPr>
      </p:pic>
    </p:spTree>
    <p:extLst>
      <p:ext uri="{BB962C8B-B14F-4D97-AF65-F5344CB8AC3E}">
        <p14:creationId xmlns:p14="http://schemas.microsoft.com/office/powerpoint/2010/main" val="34048068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E9F4A-78C0-4901-A0AB-279B4FB7CD1B}"/>
              </a:ext>
            </a:extLst>
          </p:cNvPr>
          <p:cNvSpPr>
            <a:spLocks noGrp="1"/>
          </p:cNvSpPr>
          <p:nvPr>
            <p:ph type="title"/>
          </p:nvPr>
        </p:nvSpPr>
        <p:spPr/>
        <p:txBody>
          <a:bodyPr/>
          <a:lstStyle/>
          <a:p>
            <a:r>
              <a:rPr lang="en-US" dirty="0"/>
              <a:t>Resource Management</a:t>
            </a:r>
          </a:p>
        </p:txBody>
      </p:sp>
      <p:pic>
        <p:nvPicPr>
          <p:cNvPr id="5" name="Graphic 4">
            <a:extLst>
              <a:ext uri="{FF2B5EF4-FFF2-40B4-BE49-F238E27FC236}">
                <a16:creationId xmlns:a16="http://schemas.microsoft.com/office/drawing/2014/main" id="{441D00AC-4A46-488C-BAF1-D2A87DDD2B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6883" y="5257878"/>
            <a:ext cx="1142922" cy="1142922"/>
          </a:xfrm>
          <a:prstGeom prst="rect">
            <a:avLst/>
          </a:prstGeom>
        </p:spPr>
      </p:pic>
      <p:pic>
        <p:nvPicPr>
          <p:cNvPr id="7" name="Graphic 6">
            <a:extLst>
              <a:ext uri="{FF2B5EF4-FFF2-40B4-BE49-F238E27FC236}">
                <a16:creationId xmlns:a16="http://schemas.microsoft.com/office/drawing/2014/main" id="{EF18B96E-22AF-4D0C-9242-DE8144E8F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6042" y="1202173"/>
            <a:ext cx="1862585" cy="1862585"/>
          </a:xfrm>
          <a:prstGeom prst="rect">
            <a:avLst/>
          </a:prstGeom>
        </p:spPr>
      </p:pic>
      <p:pic>
        <p:nvPicPr>
          <p:cNvPr id="9" name="Graphic 8">
            <a:extLst>
              <a:ext uri="{FF2B5EF4-FFF2-40B4-BE49-F238E27FC236}">
                <a16:creationId xmlns:a16="http://schemas.microsoft.com/office/drawing/2014/main" id="{2778DB11-7246-4F99-93B0-34B0CB7EE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3041" y="3605454"/>
            <a:ext cx="1367677" cy="1367677"/>
          </a:xfrm>
          <a:prstGeom prst="rect">
            <a:avLst/>
          </a:prstGeom>
        </p:spPr>
      </p:pic>
      <p:pic>
        <p:nvPicPr>
          <p:cNvPr id="11" name="Graphic 10">
            <a:extLst>
              <a:ext uri="{FF2B5EF4-FFF2-40B4-BE49-F238E27FC236}">
                <a16:creationId xmlns:a16="http://schemas.microsoft.com/office/drawing/2014/main" id="{794CF866-8C12-43DB-90D2-A1B2D2F5FB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3114" y="3605454"/>
            <a:ext cx="1367677" cy="1367677"/>
          </a:xfrm>
          <a:prstGeom prst="rect">
            <a:avLst/>
          </a:prstGeom>
        </p:spPr>
      </p:pic>
      <p:cxnSp>
        <p:nvCxnSpPr>
          <p:cNvPr id="13" name="Straight Arrow Connector 12">
            <a:extLst>
              <a:ext uri="{FF2B5EF4-FFF2-40B4-BE49-F238E27FC236}">
                <a16:creationId xmlns:a16="http://schemas.microsoft.com/office/drawing/2014/main" id="{405122D6-DD85-4517-BD2B-CE872416D713}"/>
              </a:ext>
            </a:extLst>
          </p:cNvPr>
          <p:cNvCxnSpPr>
            <a:cxnSpLocks/>
          </p:cNvCxnSpPr>
          <p:nvPr/>
        </p:nvCxnSpPr>
        <p:spPr>
          <a:xfrm flipV="1">
            <a:off x="5786952" y="2855329"/>
            <a:ext cx="1733935" cy="614802"/>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AC8CD6-AD87-4654-9159-D201E6DE43C5}"/>
              </a:ext>
            </a:extLst>
          </p:cNvPr>
          <p:cNvCxnSpPr>
            <a:cxnSpLocks/>
          </p:cNvCxnSpPr>
          <p:nvPr/>
        </p:nvCxnSpPr>
        <p:spPr>
          <a:xfrm flipH="1" flipV="1">
            <a:off x="8593785" y="2855329"/>
            <a:ext cx="1662125" cy="573671"/>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C2AD6C14-A929-45DF-B836-0C1D76B155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5491" y="5257878"/>
            <a:ext cx="1142922" cy="1142922"/>
          </a:xfrm>
          <a:prstGeom prst="rect">
            <a:avLst/>
          </a:prstGeom>
        </p:spPr>
      </p:pic>
      <p:pic>
        <p:nvPicPr>
          <p:cNvPr id="19" name="Graphic 18">
            <a:extLst>
              <a:ext uri="{FF2B5EF4-FFF2-40B4-BE49-F238E27FC236}">
                <a16:creationId xmlns:a16="http://schemas.microsoft.com/office/drawing/2014/main" id="{1C327A82-8778-4DEA-9357-D64074B467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4099" y="5257878"/>
            <a:ext cx="1142922" cy="1142922"/>
          </a:xfrm>
          <a:prstGeom prst="rect">
            <a:avLst/>
          </a:prstGeom>
        </p:spPr>
      </p:pic>
      <p:pic>
        <p:nvPicPr>
          <p:cNvPr id="21" name="Graphic 20">
            <a:extLst>
              <a:ext uri="{FF2B5EF4-FFF2-40B4-BE49-F238E27FC236}">
                <a16:creationId xmlns:a16="http://schemas.microsoft.com/office/drawing/2014/main" id="{2DED5F84-B396-45A7-A1F7-AEA25288E7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5419" y="5257878"/>
            <a:ext cx="1142922" cy="1142922"/>
          </a:xfrm>
          <a:prstGeom prst="rect">
            <a:avLst/>
          </a:prstGeom>
        </p:spPr>
      </p:pic>
      <p:cxnSp>
        <p:nvCxnSpPr>
          <p:cNvPr id="23" name="Straight Arrow Connector 22">
            <a:extLst>
              <a:ext uri="{FF2B5EF4-FFF2-40B4-BE49-F238E27FC236}">
                <a16:creationId xmlns:a16="http://schemas.microsoft.com/office/drawing/2014/main" id="{3D3B1543-1FC5-4BA1-A24F-C30356F9F240}"/>
              </a:ext>
            </a:extLst>
          </p:cNvPr>
          <p:cNvCxnSpPr>
            <a:cxnSpLocks/>
            <a:stCxn id="5" idx="0"/>
            <a:endCxn id="11" idx="2"/>
          </p:cNvCxnSpPr>
          <p:nvPr/>
        </p:nvCxnSpPr>
        <p:spPr>
          <a:xfrm flipV="1">
            <a:off x="4248344" y="4973131"/>
            <a:ext cx="1538609" cy="284747"/>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CC900F-74FF-4F02-ADAD-D50276B26F5F}"/>
              </a:ext>
            </a:extLst>
          </p:cNvPr>
          <p:cNvCxnSpPr>
            <a:cxnSpLocks/>
            <a:stCxn id="17" idx="0"/>
            <a:endCxn id="11" idx="2"/>
          </p:cNvCxnSpPr>
          <p:nvPr/>
        </p:nvCxnSpPr>
        <p:spPr>
          <a:xfrm flipV="1">
            <a:off x="5786952" y="4973131"/>
            <a:ext cx="1" cy="284747"/>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B76202B-66A2-4BB9-89E0-7964FF92210D}"/>
              </a:ext>
            </a:extLst>
          </p:cNvPr>
          <p:cNvCxnSpPr>
            <a:cxnSpLocks/>
            <a:stCxn id="19" idx="0"/>
            <a:endCxn id="11" idx="2"/>
          </p:cNvCxnSpPr>
          <p:nvPr/>
        </p:nvCxnSpPr>
        <p:spPr>
          <a:xfrm flipH="1" flipV="1">
            <a:off x="5786953" y="4973131"/>
            <a:ext cx="1538607" cy="284747"/>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478D026-D1A6-4DE8-A675-9846EB89E589}"/>
              </a:ext>
            </a:extLst>
          </p:cNvPr>
          <p:cNvCxnSpPr>
            <a:cxnSpLocks/>
            <a:stCxn id="21" idx="0"/>
            <a:endCxn id="9" idx="2"/>
          </p:cNvCxnSpPr>
          <p:nvPr/>
        </p:nvCxnSpPr>
        <p:spPr>
          <a:xfrm flipV="1">
            <a:off x="10386880" y="4973131"/>
            <a:ext cx="0" cy="284747"/>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2374D06-646D-4974-B0F4-E72220D2C3FF}"/>
              </a:ext>
            </a:extLst>
          </p:cNvPr>
          <p:cNvSpPr txBox="1"/>
          <p:nvPr/>
        </p:nvSpPr>
        <p:spPr>
          <a:xfrm>
            <a:off x="672805" y="1864774"/>
            <a:ext cx="3339889" cy="307777"/>
          </a:xfrm>
          <a:prstGeom prst="rect">
            <a:avLst/>
          </a:prstGeom>
          <a:noFill/>
        </p:spPr>
        <p:txBody>
          <a:bodyPr wrap="none" lIns="0" tIns="0" rIns="0" bIns="0" rtlCol="0">
            <a:spAutoFit/>
          </a:bodyPr>
          <a:lstStyle/>
          <a:p>
            <a:pPr algn="l"/>
            <a:r>
              <a:rPr lang="en-US" sz="2000" dirty="0"/>
              <a:t>Azure Active Directory Tenant</a:t>
            </a:r>
          </a:p>
        </p:txBody>
      </p:sp>
      <p:sp>
        <p:nvSpPr>
          <p:cNvPr id="58" name="TextBox 57">
            <a:extLst>
              <a:ext uri="{FF2B5EF4-FFF2-40B4-BE49-F238E27FC236}">
                <a16:creationId xmlns:a16="http://schemas.microsoft.com/office/drawing/2014/main" id="{B94474D2-A08F-48E7-AE85-C191D53F1E67}"/>
              </a:ext>
            </a:extLst>
          </p:cNvPr>
          <p:cNvSpPr txBox="1"/>
          <p:nvPr/>
        </p:nvSpPr>
        <p:spPr>
          <a:xfrm>
            <a:off x="588263" y="4004110"/>
            <a:ext cx="2235997" cy="307777"/>
          </a:xfrm>
          <a:prstGeom prst="rect">
            <a:avLst/>
          </a:prstGeom>
          <a:noFill/>
        </p:spPr>
        <p:txBody>
          <a:bodyPr wrap="none" lIns="0" tIns="0" rIns="0" bIns="0" rtlCol="0">
            <a:spAutoFit/>
          </a:bodyPr>
          <a:lstStyle/>
          <a:p>
            <a:pPr algn="l"/>
            <a:r>
              <a:rPr lang="en-US" sz="2000" dirty="0"/>
              <a:t>Azure Subscriptions</a:t>
            </a:r>
          </a:p>
        </p:txBody>
      </p:sp>
      <p:sp>
        <p:nvSpPr>
          <p:cNvPr id="60" name="TextBox 59">
            <a:extLst>
              <a:ext uri="{FF2B5EF4-FFF2-40B4-BE49-F238E27FC236}">
                <a16:creationId xmlns:a16="http://schemas.microsoft.com/office/drawing/2014/main" id="{CCD8872B-5E8D-4733-A5CD-7CA1F8B71F3E}"/>
              </a:ext>
            </a:extLst>
          </p:cNvPr>
          <p:cNvSpPr txBox="1"/>
          <p:nvPr/>
        </p:nvSpPr>
        <p:spPr>
          <a:xfrm>
            <a:off x="588263" y="5675450"/>
            <a:ext cx="2634054" cy="307777"/>
          </a:xfrm>
          <a:prstGeom prst="rect">
            <a:avLst/>
          </a:prstGeom>
          <a:noFill/>
        </p:spPr>
        <p:txBody>
          <a:bodyPr wrap="none" lIns="0" tIns="0" rIns="0" bIns="0" rtlCol="0">
            <a:spAutoFit/>
          </a:bodyPr>
          <a:lstStyle/>
          <a:p>
            <a:pPr algn="l"/>
            <a:r>
              <a:rPr lang="en-US" sz="2000" dirty="0"/>
              <a:t>Azure Resource Groups</a:t>
            </a:r>
          </a:p>
        </p:txBody>
      </p:sp>
    </p:spTree>
    <p:extLst>
      <p:ext uri="{BB962C8B-B14F-4D97-AF65-F5344CB8AC3E}">
        <p14:creationId xmlns:p14="http://schemas.microsoft.com/office/powerpoint/2010/main" val="3584160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Active Directory</a:t>
            </a:r>
          </a:p>
        </p:txBody>
      </p:sp>
      <p:sp>
        <p:nvSpPr>
          <p:cNvPr id="6" name="Text Placeholder 5"/>
          <p:cNvSpPr>
            <a:spLocks noGrp="1"/>
          </p:cNvSpPr>
          <p:nvPr>
            <p:ph type="body" sz="quarter" idx="10"/>
          </p:nvPr>
        </p:nvSpPr>
        <p:spPr>
          <a:xfrm>
            <a:off x="584200" y="1435497"/>
            <a:ext cx="11018520" cy="4198072"/>
          </a:xfrm>
        </p:spPr>
        <p:txBody>
          <a:bodyPr/>
          <a:lstStyle/>
          <a:p>
            <a:r>
              <a:rPr lang="en-US" dirty="0"/>
              <a:t>Single organizational Tenant</a:t>
            </a:r>
          </a:p>
          <a:p>
            <a:r>
              <a:rPr lang="en-US" dirty="0"/>
              <a:t>Management of</a:t>
            </a:r>
          </a:p>
          <a:p>
            <a:pPr lvl="1"/>
            <a:r>
              <a:rPr lang="en-US" dirty="0"/>
              <a:t>Users</a:t>
            </a:r>
          </a:p>
          <a:p>
            <a:pPr lvl="1"/>
            <a:r>
              <a:rPr lang="en-US" dirty="0"/>
              <a:t>Applications</a:t>
            </a:r>
          </a:p>
          <a:p>
            <a:pPr lvl="1"/>
            <a:r>
              <a:rPr lang="en-US" dirty="0"/>
              <a:t>Groups</a:t>
            </a:r>
          </a:p>
          <a:p>
            <a:r>
              <a:rPr lang="en-US" dirty="0"/>
              <a:t>Role based access control (RBAC)</a:t>
            </a:r>
          </a:p>
          <a:p>
            <a:pPr lvl="1"/>
            <a:r>
              <a:rPr lang="en-US" dirty="0"/>
              <a:t>Owner – Manage everything including RBAC</a:t>
            </a:r>
          </a:p>
          <a:p>
            <a:pPr lvl="1"/>
            <a:r>
              <a:rPr lang="en-US" dirty="0"/>
              <a:t>Contributor – Manage everything except RBAC</a:t>
            </a:r>
          </a:p>
          <a:p>
            <a:pPr lvl="1"/>
            <a:r>
              <a:rPr lang="en-US" dirty="0"/>
              <a:t>Reader – View everything</a:t>
            </a:r>
          </a:p>
          <a:p>
            <a:pPr marL="0" indent="0">
              <a:buNone/>
            </a:pPr>
            <a:endParaRPr lang="en-US" dirty="0"/>
          </a:p>
        </p:txBody>
      </p:sp>
      <p:pic>
        <p:nvPicPr>
          <p:cNvPr id="2" name="Graphic 1">
            <a:extLst>
              <a:ext uri="{FF2B5EF4-FFF2-40B4-BE49-F238E27FC236}">
                <a16:creationId xmlns:a16="http://schemas.microsoft.com/office/drawing/2014/main" id="{3845B7B6-F47E-44F0-8839-A77A2D15B3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3432" y="1138409"/>
            <a:ext cx="1862585" cy="1862585"/>
          </a:xfrm>
          <a:prstGeom prst="rect">
            <a:avLst/>
          </a:prstGeom>
        </p:spPr>
      </p:pic>
      <p:pic>
        <p:nvPicPr>
          <p:cNvPr id="4" name="Graphic 3">
            <a:extLst>
              <a:ext uri="{FF2B5EF4-FFF2-40B4-BE49-F238E27FC236}">
                <a16:creationId xmlns:a16="http://schemas.microsoft.com/office/drawing/2014/main" id="{1D6081A1-546C-4246-9F25-323BBD6158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007" y="3669714"/>
            <a:ext cx="1862586" cy="1862586"/>
          </a:xfrm>
          <a:prstGeom prst="rect">
            <a:avLst/>
          </a:prstGeom>
        </p:spPr>
      </p:pic>
      <p:pic>
        <p:nvPicPr>
          <p:cNvPr id="8" name="Graphic 7">
            <a:extLst>
              <a:ext uri="{FF2B5EF4-FFF2-40B4-BE49-F238E27FC236}">
                <a16:creationId xmlns:a16="http://schemas.microsoft.com/office/drawing/2014/main" id="{CCAE5696-5886-4D54-A626-53B75E6036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2139" y="3669714"/>
            <a:ext cx="1862586" cy="1862586"/>
          </a:xfrm>
          <a:prstGeom prst="rect">
            <a:avLst/>
          </a:prstGeom>
        </p:spPr>
      </p:pic>
      <p:cxnSp>
        <p:nvCxnSpPr>
          <p:cNvPr id="11" name="Straight Arrow Connector 10">
            <a:extLst>
              <a:ext uri="{FF2B5EF4-FFF2-40B4-BE49-F238E27FC236}">
                <a16:creationId xmlns:a16="http://schemas.microsoft.com/office/drawing/2014/main" id="{0E463B37-FBAB-44DD-82EE-80A6A25AC661}"/>
              </a:ext>
            </a:extLst>
          </p:cNvPr>
          <p:cNvCxnSpPr/>
          <p:nvPr/>
        </p:nvCxnSpPr>
        <p:spPr>
          <a:xfrm flipV="1">
            <a:off x="8444248" y="2880575"/>
            <a:ext cx="455053" cy="661115"/>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C64FB04-E13B-41BF-A7C7-9E54F421A0C5}"/>
              </a:ext>
            </a:extLst>
          </p:cNvPr>
          <p:cNvCxnSpPr>
            <a:cxnSpLocks/>
          </p:cNvCxnSpPr>
          <p:nvPr/>
        </p:nvCxnSpPr>
        <p:spPr>
          <a:xfrm flipH="1" flipV="1">
            <a:off x="9766335" y="2873756"/>
            <a:ext cx="540498" cy="667934"/>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66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Regions</a:t>
            </a:r>
          </a:p>
        </p:txBody>
      </p:sp>
      <p:pic>
        <p:nvPicPr>
          <p:cNvPr id="1026" name="Picture 2">
            <a:extLst>
              <a:ext uri="{FF2B5EF4-FFF2-40B4-BE49-F238E27FC236}">
                <a16:creationId xmlns:a16="http://schemas.microsoft.com/office/drawing/2014/main" id="{388CBA7C-75E0-419F-9EE1-B16D96F13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57" y="1390810"/>
            <a:ext cx="11284043" cy="537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2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071B-FE0D-4587-A688-EFC818B91839}"/>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43061246-00A1-4B27-935B-29F2BFB7A1DE}"/>
              </a:ext>
            </a:extLst>
          </p:cNvPr>
          <p:cNvSpPr>
            <a:spLocks noGrp="1"/>
          </p:cNvSpPr>
          <p:nvPr>
            <p:ph type="body" sz="quarter" idx="11"/>
          </p:nvPr>
        </p:nvSpPr>
        <p:spPr/>
        <p:txBody>
          <a:bodyPr/>
          <a:lstStyle/>
          <a:p>
            <a:pPr marL="0" indent="0">
              <a:buNone/>
            </a:pPr>
            <a:endParaRPr lang="en-US" dirty="0"/>
          </a:p>
          <a:p>
            <a:pPr marL="0" indent="0">
              <a:buNone/>
            </a:pPr>
            <a:r>
              <a:rPr lang="en-US" dirty="0"/>
              <a:t>Azure subscription</a:t>
            </a:r>
          </a:p>
          <a:p>
            <a:pPr marL="0" indent="0">
              <a:buNone/>
            </a:pPr>
            <a:r>
              <a:rPr lang="en-US" sz="2200" dirty="0">
                <a:hlinkClick r:id="rId3"/>
              </a:rPr>
              <a:t>https://azure.com/free</a:t>
            </a: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dirty="0"/>
              <a:t>GitHub Account</a:t>
            </a:r>
          </a:p>
          <a:p>
            <a:pPr marL="0" indent="0">
              <a:buNone/>
            </a:pPr>
            <a:r>
              <a:rPr lang="en-US" sz="2200" dirty="0">
                <a:hlinkClick r:id="rId4"/>
              </a:rPr>
              <a:t>https://github.com/signup</a:t>
            </a:r>
            <a:r>
              <a:rPr lang="en-US" sz="2200" dirty="0"/>
              <a:t> </a:t>
            </a:r>
          </a:p>
          <a:p>
            <a:pPr marL="0" indent="0">
              <a:buNone/>
            </a:pPr>
            <a:endParaRPr lang="en-US" sz="1600" dirty="0"/>
          </a:p>
        </p:txBody>
      </p:sp>
      <p:pic>
        <p:nvPicPr>
          <p:cNvPr id="5" name="Picture 4" descr="Icon&#10;&#10;Description automatically generated">
            <a:extLst>
              <a:ext uri="{FF2B5EF4-FFF2-40B4-BE49-F238E27FC236}">
                <a16:creationId xmlns:a16="http://schemas.microsoft.com/office/drawing/2014/main" id="{A03D9485-D808-43FC-B02D-FC2A19BB1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495" y="3427412"/>
            <a:ext cx="3025561" cy="3025561"/>
          </a:xfrm>
          <a:prstGeom prst="rect">
            <a:avLst/>
          </a:prstGeom>
        </p:spPr>
      </p:pic>
      <p:pic>
        <p:nvPicPr>
          <p:cNvPr id="4" name="Graphic 3">
            <a:extLst>
              <a:ext uri="{FF2B5EF4-FFF2-40B4-BE49-F238E27FC236}">
                <a16:creationId xmlns:a16="http://schemas.microsoft.com/office/drawing/2014/main" id="{AF358B2A-060A-4E4C-B48C-1B820AEF4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9337" y="651036"/>
            <a:ext cx="1875843" cy="1875843"/>
          </a:xfrm>
          <a:prstGeom prst="rect">
            <a:avLst/>
          </a:prstGeom>
        </p:spPr>
      </p:pic>
      <p:pic>
        <p:nvPicPr>
          <p:cNvPr id="7" name="Graphic 6">
            <a:extLst>
              <a:ext uri="{FF2B5EF4-FFF2-40B4-BE49-F238E27FC236}">
                <a16:creationId xmlns:a16="http://schemas.microsoft.com/office/drawing/2014/main" id="{90E08C71-373D-529C-9506-51864A78FB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9337" y="3573782"/>
            <a:ext cx="1875843" cy="1875843"/>
          </a:xfrm>
          <a:prstGeom prst="rect">
            <a:avLst/>
          </a:prstGeom>
        </p:spPr>
      </p:pic>
    </p:spTree>
    <p:extLst>
      <p:ext uri="{BB962C8B-B14F-4D97-AF65-F5344CB8AC3E}">
        <p14:creationId xmlns:p14="http://schemas.microsoft.com/office/powerpoint/2010/main" val="236856778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363</TotalTime>
  <Words>3859</Words>
  <Application>Microsoft Office PowerPoint</Application>
  <PresentationFormat>Widescreen</PresentationFormat>
  <Paragraphs>621</Paragraphs>
  <Slides>34</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Arial,Sans-Serif</vt:lpstr>
      <vt:lpstr>Calibri</vt:lpstr>
      <vt:lpstr>Calibri Light</vt:lpstr>
      <vt:lpstr>Segoe Pro</vt:lpstr>
      <vt:lpstr>Segoe Semibold</vt:lpstr>
      <vt:lpstr>Segoe UI</vt:lpstr>
      <vt:lpstr>Segoe UI Light</vt:lpstr>
      <vt:lpstr>Segoe UI Semibold</vt:lpstr>
      <vt:lpstr>Segoe UI Semilight</vt:lpstr>
      <vt:lpstr>Wingdings</vt:lpstr>
      <vt:lpstr>Office Theme</vt:lpstr>
      <vt:lpstr>    Azure Dev Day 1</vt:lpstr>
      <vt:lpstr>PowerPoint Presentation</vt:lpstr>
      <vt:lpstr>PowerPoint Presentation</vt:lpstr>
      <vt:lpstr>Day 1 Agenda (CDT)</vt:lpstr>
      <vt:lpstr>PowerPoint Presentation</vt:lpstr>
      <vt:lpstr>Resource Management</vt:lpstr>
      <vt:lpstr>Azure Active Directory</vt:lpstr>
      <vt:lpstr>Regions</vt:lpstr>
      <vt:lpstr>Prerequisites</vt:lpstr>
      <vt:lpstr>Sample of available tools</vt:lpstr>
      <vt:lpstr>Application hosting continuum</vt:lpstr>
      <vt:lpstr>PowerPoint Presentation</vt:lpstr>
      <vt:lpstr>PowerPoint Presentation</vt:lpstr>
      <vt:lpstr>Web solution architecture</vt:lpstr>
      <vt:lpstr>Azure App Service</vt:lpstr>
      <vt:lpstr>Scale Out/Up</vt:lpstr>
      <vt:lpstr>Deployments</vt:lpstr>
      <vt:lpstr>Additional Services</vt:lpstr>
      <vt:lpstr>Application hosting continuum</vt:lpstr>
      <vt:lpstr>Web Solutions Lab</vt:lpstr>
      <vt:lpstr>Serverless Solutions</vt:lpstr>
      <vt:lpstr>Application hosting continuum</vt:lpstr>
      <vt:lpstr>“Serverless” benefits</vt:lpstr>
      <vt:lpstr>Serverless architecture</vt:lpstr>
      <vt:lpstr>Anatomy of a Function App</vt:lpstr>
      <vt:lpstr>Anatomy of a Function</vt:lpstr>
      <vt:lpstr>Thinking about Functions</vt:lpstr>
      <vt:lpstr>First-class Functions languages</vt:lpstr>
      <vt:lpstr>Events and messaging</vt:lpstr>
      <vt:lpstr>API Management</vt:lpstr>
      <vt:lpstr>Cosmos DB</vt:lpstr>
      <vt:lpstr>Application hosting continuum</vt:lpstr>
      <vt:lpstr>Serverless Solutions Lab</vt:lpstr>
      <vt:lpstr>Sign up for Microsoft.Source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Hems</dc:creator>
  <cp:lastModifiedBy>Adam Hems</cp:lastModifiedBy>
  <cp:revision>4</cp:revision>
  <dcterms:created xsi:type="dcterms:W3CDTF">2022-08-24T15:45:07Z</dcterms:created>
  <dcterms:modified xsi:type="dcterms:W3CDTF">2022-08-24T21:48:29Z</dcterms:modified>
</cp:coreProperties>
</file>